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56" r:id="rId2"/>
    <p:sldId id="408" r:id="rId3"/>
    <p:sldId id="416" r:id="rId4"/>
    <p:sldId id="362" r:id="rId5"/>
    <p:sldId id="407" r:id="rId6"/>
    <p:sldId id="403" r:id="rId7"/>
    <p:sldId id="404" r:id="rId8"/>
    <p:sldId id="405" r:id="rId9"/>
    <p:sldId id="406" r:id="rId10"/>
    <p:sldId id="414" r:id="rId11"/>
    <p:sldId id="364" r:id="rId12"/>
    <p:sldId id="369" r:id="rId13"/>
    <p:sldId id="389" r:id="rId14"/>
    <p:sldId id="383" r:id="rId15"/>
    <p:sldId id="390" r:id="rId16"/>
    <p:sldId id="391" r:id="rId17"/>
    <p:sldId id="392" r:id="rId18"/>
    <p:sldId id="393" r:id="rId19"/>
    <p:sldId id="394" r:id="rId20"/>
    <p:sldId id="402" r:id="rId21"/>
    <p:sldId id="410" r:id="rId22"/>
    <p:sldId id="411" r:id="rId23"/>
    <p:sldId id="412" r:id="rId24"/>
    <p:sldId id="415" r:id="rId25"/>
    <p:sldId id="400" r:id="rId26"/>
  </p:sldIdLst>
  <p:sldSz cx="9144000" cy="6858000" type="screen4x3"/>
  <p:notesSz cx="7010400" cy="93726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4D78"/>
    <a:srgbClr val="E9CB48"/>
    <a:srgbClr val="3163B5"/>
    <a:srgbClr val="419E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98024" autoAdjust="0"/>
  </p:normalViewPr>
  <p:slideViewPr>
    <p:cSldViewPr snapToGrid="0" snapToObjects="1">
      <p:cViewPr>
        <p:scale>
          <a:sx n="50" d="100"/>
          <a:sy n="50" d="100"/>
        </p:scale>
        <p:origin x="-796" y="-136"/>
      </p:cViewPr>
      <p:guideLst>
        <p:guide orient="horz" pos="2160"/>
        <p:guide pos="2880"/>
      </p:guideLst>
    </p:cSldViewPr>
  </p:slideViewPr>
  <p:outlineViewPr>
    <p:cViewPr>
      <p:scale>
        <a:sx n="33" d="100"/>
        <a:sy n="33" d="100"/>
      </p:scale>
      <p:origin x="0" y="666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smtClean="0">
                <a:latin typeface="Arial" charset="0"/>
                <a:cs typeface="+mn-cs"/>
              </a:defRPr>
            </a:lvl1pPr>
          </a:lstStyle>
          <a:p>
            <a:pPr>
              <a:defRPr/>
            </a:pPr>
            <a:fld id="{36A542E5-23CC-4B64-B850-D377622A25CC}" type="datetimeFigureOut">
              <a:rPr lang="en-US"/>
              <a:pPr>
                <a:defRPr/>
              </a:pPr>
              <a:t>4/22/2013</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smtClean="0">
                <a:latin typeface="Arial" charset="0"/>
                <a:cs typeface="+mn-cs"/>
              </a:defRPr>
            </a:lvl1pPr>
          </a:lstStyle>
          <a:p>
            <a:pPr>
              <a:defRPr/>
            </a:pPr>
            <a:fld id="{70A2F708-BDAE-4559-92D9-6649EFD195F7}" type="slidenum">
              <a:rPr lang="en-US"/>
              <a:pPr>
                <a:defRPr/>
              </a:pPr>
              <a:t>‹#›</a:t>
            </a:fld>
            <a:endParaRPr lang="en-US"/>
          </a:p>
        </p:txBody>
      </p:sp>
    </p:spTree>
    <p:extLst>
      <p:ext uri="{BB962C8B-B14F-4D97-AF65-F5344CB8AC3E}">
        <p14:creationId xmlns:p14="http://schemas.microsoft.com/office/powerpoint/2010/main" val="771553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3616" tIns="46808" rIns="93616" bIns="4680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8313"/>
          </a:xfrm>
          <a:prstGeom prst="rect">
            <a:avLst/>
          </a:prstGeom>
        </p:spPr>
        <p:txBody>
          <a:bodyPr vert="horz" lIns="93616" tIns="46808" rIns="93616" bIns="46808" rtlCol="0"/>
          <a:lstStyle>
            <a:lvl1pPr algn="r" fontAlgn="auto">
              <a:spcBef>
                <a:spcPts val="0"/>
              </a:spcBef>
              <a:spcAft>
                <a:spcPts val="0"/>
              </a:spcAft>
              <a:defRPr sz="1200">
                <a:latin typeface="+mn-lt"/>
                <a:cs typeface="+mn-cs"/>
              </a:defRPr>
            </a:lvl1pPr>
          </a:lstStyle>
          <a:p>
            <a:pPr>
              <a:defRPr/>
            </a:pPr>
            <a:fld id="{4CA5444B-C4D6-4B92-923D-0D80715ABC2F}" type="datetimeFigureOut">
              <a:rPr lang="en-US"/>
              <a:pPr>
                <a:defRPr/>
              </a:pPr>
              <a:t>4/22/2013</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pPr lvl="0"/>
            <a:endParaRPr lang="en-US" noProof="0"/>
          </a:p>
        </p:txBody>
      </p:sp>
      <p:sp>
        <p:nvSpPr>
          <p:cNvPr id="5" name="Notes Placeholder 4"/>
          <p:cNvSpPr>
            <a:spLocks noGrp="1"/>
          </p:cNvSpPr>
          <p:nvPr>
            <p:ph type="body" sz="quarter" idx="3"/>
          </p:nvPr>
        </p:nvSpPr>
        <p:spPr>
          <a:xfrm>
            <a:off x="701675" y="4451350"/>
            <a:ext cx="5607050" cy="4217988"/>
          </a:xfrm>
          <a:prstGeom prst="rect">
            <a:avLst/>
          </a:prstGeom>
        </p:spPr>
        <p:txBody>
          <a:bodyPr vert="horz" lIns="93616" tIns="46808" rIns="93616" bIns="468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38475" cy="468313"/>
          </a:xfrm>
          <a:prstGeom prst="rect">
            <a:avLst/>
          </a:prstGeom>
        </p:spPr>
        <p:txBody>
          <a:bodyPr vert="horz" lIns="93616" tIns="46808" rIns="93616" bIns="4680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902700"/>
            <a:ext cx="3038475" cy="468313"/>
          </a:xfrm>
          <a:prstGeom prst="rect">
            <a:avLst/>
          </a:prstGeom>
        </p:spPr>
        <p:txBody>
          <a:bodyPr vert="horz" lIns="93616" tIns="46808" rIns="93616" bIns="46808" rtlCol="0" anchor="b"/>
          <a:lstStyle>
            <a:lvl1pPr algn="r" fontAlgn="auto">
              <a:spcBef>
                <a:spcPts val="0"/>
              </a:spcBef>
              <a:spcAft>
                <a:spcPts val="0"/>
              </a:spcAft>
              <a:defRPr sz="1200">
                <a:latin typeface="+mn-lt"/>
                <a:cs typeface="+mn-cs"/>
              </a:defRPr>
            </a:lvl1pPr>
          </a:lstStyle>
          <a:p>
            <a:pPr>
              <a:defRPr/>
            </a:pPr>
            <a:fld id="{934B3314-E30B-40EB-A412-DD03CD8E1B11}" type="slidenum">
              <a:rPr lang="en-US"/>
              <a:pPr>
                <a:defRPr/>
              </a:pPr>
              <a:t>‹#›</a:t>
            </a:fld>
            <a:endParaRPr lang="en-US"/>
          </a:p>
        </p:txBody>
      </p:sp>
    </p:spTree>
    <p:extLst>
      <p:ext uri="{BB962C8B-B14F-4D97-AF65-F5344CB8AC3E}">
        <p14:creationId xmlns:p14="http://schemas.microsoft.com/office/powerpoint/2010/main" val="2376558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000" smtClean="0"/>
              <a:t>I’ll be talking about the value our tools bring to the embedded controls design process.  Although some parts of this presentation will be targeted to the automotive industry, many of the concepts can cross over into other disciplines and fields of study.</a:t>
            </a:r>
          </a:p>
          <a:p>
            <a:pPr eaLnBrk="1" hangingPunct="1"/>
            <a:endParaRPr lang="en-US" sz="1000" smtClean="0"/>
          </a:p>
          <a:p>
            <a:pPr eaLnBrk="1" hangingPunct="1"/>
            <a:r>
              <a:rPr lang="en-US" sz="1000" smtClean="0"/>
              <a:t>There’ll be two parts to my presentation.  In the first half I’ll explore some of the unifying concepts Maplesoft have developed over the last twenty years, and most notably over the lsat few years with the refinement of our symbolic math technology, the introduction of tools like MapleSim, and our partnership with Toyota.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smtClean="0"/>
              <a:t>Standard numerical tools generate sets of matrix equations that have to be generated and solved at each time step.  There are certain optimizations that can be built in, but these are pretty limited in their scope.</a:t>
            </a:r>
          </a:p>
        </p:txBody>
      </p:sp>
      <p:sp>
        <p:nvSpPr>
          <p:cNvPr id="4" name="Slide Number Placeholder 3"/>
          <p:cNvSpPr>
            <a:spLocks noGrp="1"/>
          </p:cNvSpPr>
          <p:nvPr>
            <p:ph type="sldNum" sz="quarter" idx="5"/>
          </p:nvPr>
        </p:nvSpPr>
        <p:spPr/>
        <p:txBody>
          <a:bodyPr/>
          <a:lstStyle/>
          <a:p>
            <a:pPr>
              <a:defRPr/>
            </a:pPr>
            <a:fld id="{9C8BDF87-E944-47FE-AB54-0C8F02C4D784}"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smtClean="0"/>
              <a:t>MapleSim however, provides four levels of optimization that result in much faster numerical simulation. This technology, the coordinate selection, the equation generation, the symbolic simplification and the and the code optimization is largely unique to MapleSim.  All of this relies heavily on our symbolic technology that we’ve been developing for the last.</a:t>
            </a:r>
          </a:p>
          <a:p>
            <a:pPr eaLnBrk="1" hangingPunct="1"/>
            <a:endParaRPr lang="en-CA" smtClean="0"/>
          </a:p>
        </p:txBody>
      </p:sp>
      <p:sp>
        <p:nvSpPr>
          <p:cNvPr id="4" name="Slide Number Placeholder 3"/>
          <p:cNvSpPr>
            <a:spLocks noGrp="1"/>
          </p:cNvSpPr>
          <p:nvPr>
            <p:ph type="sldNum" sz="quarter" idx="5"/>
          </p:nvPr>
        </p:nvSpPr>
        <p:spPr/>
        <p:txBody>
          <a:bodyPr/>
          <a:lstStyle/>
          <a:p>
            <a:pPr>
              <a:defRPr/>
            </a:pPr>
            <a:fld id="{5F39AAE9-1EEA-4A0E-9919-2C0CBE9496B2}"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r>
              <a:rPr lang="en-CA" dirty="0" smtClean="0"/>
              <a:t>The multibody technology in MapleSim was developed by a research group at the University of Waterloo and represents many years of research – many more years than MapleSim has been on the market.  It’s based on advanced graph theoretic methods that are the evolutionary descendents of earlier techniques like bond graphs.  </a:t>
            </a:r>
          </a:p>
          <a:p>
            <a:pPr eaLnBrk="1" hangingPunct="1">
              <a:defRPr/>
            </a:pPr>
            <a:endParaRPr lang="en-CA" dirty="0" smtClean="0"/>
          </a:p>
          <a:p>
            <a:pPr eaLnBrk="1" hangingPunct="1">
              <a:defRPr/>
            </a:pPr>
            <a:r>
              <a:rPr lang="en-CA" dirty="0" smtClean="0"/>
              <a:t>MapleSim uses graph-theoretic methods to generate the equations of motion for multibody systems.  One feature of this approach is that it allows for the systematic separation of terminal equations (equations describing how individual components interact) from topological equations (equations describing how components are connected).  </a:t>
            </a:r>
          </a:p>
          <a:p>
            <a:pPr eaLnBrk="1" hangingPunct="1">
              <a:defRPr/>
            </a:pPr>
            <a:r>
              <a:rPr lang="en-CA" dirty="0" smtClean="0"/>
              <a:t> </a:t>
            </a:r>
          </a:p>
          <a:p>
            <a:pPr eaLnBrk="1" hangingPunct="1">
              <a:defRPr/>
            </a:pPr>
            <a:r>
              <a:rPr lang="en-CA" dirty="0" smtClean="0"/>
              <a:t>This is significant because by intelligently managing the topological equations, </a:t>
            </a:r>
            <a:r>
              <a:rPr lang="en-CA" dirty="0" err="1" smtClean="0"/>
              <a:t>MapleSim's</a:t>
            </a:r>
            <a:r>
              <a:rPr lang="en-CA" dirty="0" smtClean="0"/>
              <a:t> multibody engine can directly control the state variables for a given system.  Since the nature and number of the equations of motion are a direct result of the chosen state variables, controlling the state variables gives the multibody engine unprecedented control over equation complexity during the equation formulation process.  This delivers computationally efficient sets of symbolic equations that are simplified further by Maple.</a:t>
            </a:r>
          </a:p>
          <a:p>
            <a:pPr eaLnBrk="1" hangingPunct="1">
              <a:defRPr/>
            </a:pPr>
            <a:r>
              <a:rPr lang="en-CA" dirty="0" smtClean="0"/>
              <a:t> </a:t>
            </a:r>
          </a:p>
          <a:p>
            <a:pPr eaLnBrk="1" hangingPunct="1">
              <a:defRPr/>
            </a:pPr>
            <a:r>
              <a:rPr lang="en-CA" dirty="0" smtClean="0"/>
              <a:t>This results in faster simulations than approaches that are restricted to only using absolute coordinates as state variables.  Benchmarks have shown much higher execution speeds than the most popular existing multibody tools.</a:t>
            </a:r>
          </a:p>
          <a:p>
            <a:pPr eaLnBrk="1" hangingPunct="1">
              <a:defRPr/>
            </a:pPr>
            <a:endParaRPr lang="en-CA" dirty="0" smtClean="0"/>
          </a:p>
          <a:p>
            <a:pPr eaLnBrk="1" hangingPunct="1">
              <a:defRPr/>
            </a:pPr>
            <a:r>
              <a:rPr lang="en-CA" dirty="0" smtClean="0"/>
              <a:t>For example, ADAMS is a popular tool for multibody </a:t>
            </a:r>
          </a:p>
          <a:p>
            <a:pPr eaLnBrk="1" hangingPunct="1">
              <a:defRPr/>
            </a:pPr>
            <a:endParaRPr lang="en-CA" dirty="0"/>
          </a:p>
        </p:txBody>
      </p:sp>
      <p:sp>
        <p:nvSpPr>
          <p:cNvPr id="4" name="Slide Number Placeholder 3"/>
          <p:cNvSpPr>
            <a:spLocks noGrp="1"/>
          </p:cNvSpPr>
          <p:nvPr>
            <p:ph type="sldNum" sz="quarter" idx="5"/>
          </p:nvPr>
        </p:nvSpPr>
        <p:spPr/>
        <p:txBody>
          <a:bodyPr/>
          <a:lstStyle/>
          <a:p>
            <a:pPr>
              <a:defRPr/>
            </a:pPr>
            <a:fld id="{5C93179A-5A7A-4BE6-A347-D29C35E58979}"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smtClean="0"/>
              <a:t>Now, with purely numerical simulation tools, the equations or more correctly the matrices they generate have to be regenerated for each time step.  This is numerically expensive. The equations that MapleSim generate are true over all time steps.  Additionally, these equations are in a form you can view, manipulate and analyze in Maple</a:t>
            </a:r>
          </a:p>
        </p:txBody>
      </p:sp>
      <p:sp>
        <p:nvSpPr>
          <p:cNvPr id="4" name="Slide Number Placeholder 3"/>
          <p:cNvSpPr>
            <a:spLocks noGrp="1"/>
          </p:cNvSpPr>
          <p:nvPr>
            <p:ph type="sldNum" sz="quarter" idx="5"/>
          </p:nvPr>
        </p:nvSpPr>
        <p:spPr/>
        <p:txBody>
          <a:bodyPr/>
          <a:lstStyle/>
          <a:p>
            <a:pPr>
              <a:defRPr/>
            </a:pPr>
            <a:fld id="{88013EE5-87BA-4532-B5CB-6C57E8F39161}"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smtClean="0"/>
              <a:t>Once we’ve generated the equations, we also simplify them symbolically.  This can be something as simple as resolving multiplications by one or zero, or we can do something that’s rather more complication.  We can also solve certain classes of generated equations symbolically to give explicit solutions.</a:t>
            </a:r>
          </a:p>
          <a:p>
            <a:pPr eaLnBrk="1" hangingPunct="1"/>
            <a:endParaRPr lang="en-CA" smtClean="0"/>
          </a:p>
          <a:p>
            <a:pPr eaLnBrk="1" hangingPunct="1"/>
            <a:r>
              <a:rPr lang="en-CA" smtClean="0"/>
              <a:t>Then there’s the more complicated symbolic techniques we apply.   We can make trigonometric substitutions to make equations simpler to solve numerically.</a:t>
            </a:r>
          </a:p>
          <a:p>
            <a:pPr eaLnBrk="1" hangingPunct="1"/>
            <a:endParaRPr lang="en-CA" smtClean="0"/>
          </a:p>
          <a:p>
            <a:pPr eaLnBrk="1" hangingPunct="1"/>
            <a:r>
              <a:rPr lang="en-CA" smtClean="0"/>
              <a:t> Highly constrained systems often result in what are known as high index differential algebraic equations.  We apply our technology to symbolically reduce the index of that DAE system to make it computationally simpler to solve numerically.</a:t>
            </a:r>
          </a:p>
        </p:txBody>
      </p:sp>
      <p:sp>
        <p:nvSpPr>
          <p:cNvPr id="4" name="Slide Number Placeholder 3"/>
          <p:cNvSpPr>
            <a:spLocks noGrp="1"/>
          </p:cNvSpPr>
          <p:nvPr>
            <p:ph type="sldNum" sz="quarter" idx="5"/>
          </p:nvPr>
        </p:nvSpPr>
        <p:spPr/>
        <p:txBody>
          <a:bodyPr/>
          <a:lstStyle/>
          <a:p>
            <a:pPr>
              <a:defRPr/>
            </a:pPr>
            <a:fld id="{5FFB6B54-C2C3-4035-B9F5-E309B0E2784A}"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smtClean="0"/>
              <a:t>Code Optimization.  This is an important feature. Once we’ve simplified the equations, we optimize them for numerical simulation.  We do this by identifying common subexpressions inside equations .  So in this system we often uses sin(a).  Instead of evaluating sin(a) several times, we evaluate it once, and use the numerical result several times.</a:t>
            </a:r>
          </a:p>
        </p:txBody>
      </p:sp>
      <p:sp>
        <p:nvSpPr>
          <p:cNvPr id="4" name="Slide Number Placeholder 3"/>
          <p:cNvSpPr>
            <a:spLocks noGrp="1"/>
          </p:cNvSpPr>
          <p:nvPr>
            <p:ph type="sldNum" sz="quarter" idx="5"/>
          </p:nvPr>
        </p:nvSpPr>
        <p:spPr/>
        <p:txBody>
          <a:bodyPr/>
          <a:lstStyle/>
          <a:p>
            <a:pPr>
              <a:defRPr/>
            </a:pPr>
            <a:fld id="{0AAAA807-90AE-4244-8659-2DD40DFBE718}"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smtClean="0"/>
              <a:t>You can export plant models from MapleSim to real-time toolchains.  Simulink and Labview.  From these tool chains you can run the plant model on real-time hardware, like NI PXI boxes.  In fact, that’s something we’ve experience in doing inside Maplesoft</a:t>
            </a:r>
          </a:p>
        </p:txBody>
      </p:sp>
      <p:sp>
        <p:nvSpPr>
          <p:cNvPr id="4" name="Slide Number Placeholder 3"/>
          <p:cNvSpPr>
            <a:spLocks noGrp="1"/>
          </p:cNvSpPr>
          <p:nvPr>
            <p:ph type="sldNum" sz="quarter" idx="5"/>
          </p:nvPr>
        </p:nvSpPr>
        <p:spPr/>
        <p:txBody>
          <a:bodyPr/>
          <a:lstStyle/>
          <a:p>
            <a:pPr>
              <a:defRPr/>
            </a:pPr>
            <a:fld id="{55FF4450-DA23-4AF3-83A4-99DDFCAB1996}"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F7790-A835-417A-BDD1-7B5354B589AF}" type="slidenum">
              <a:rPr lang="he-IL"/>
              <a:pPr/>
              <a:t>21</a:t>
            </a:fld>
            <a:endParaRPr lang="en-US"/>
          </a:p>
        </p:txBody>
      </p:sp>
      <p:sp>
        <p:nvSpPr>
          <p:cNvPr id="674818" name="Rectangle 2"/>
          <p:cNvSpPr>
            <a:spLocks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130C9-FBAA-4AE9-894B-B01F1955A12C}" type="slidenum">
              <a:rPr lang="he-IL"/>
              <a:pPr/>
              <a:t>22</a:t>
            </a:fld>
            <a:endParaRPr lang="en-US"/>
          </a:p>
        </p:txBody>
      </p:sp>
      <p:sp>
        <p:nvSpPr>
          <p:cNvPr id="676866" name="Rectangle 2"/>
          <p:cNvSpPr>
            <a:spLocks noChangeArrowheads="1" noTextEdit="1"/>
          </p:cNvSpPr>
          <p:nvPr>
            <p:ph type="sldImg"/>
          </p:nvPr>
        </p:nvSpPr>
        <p:spPr>
          <a:ln/>
        </p:spPr>
      </p:sp>
      <p:sp>
        <p:nvSpPr>
          <p:cNvPr id="676867" name="Rectangle 3"/>
          <p:cNvSpPr>
            <a:spLocks noGrp="1" noChangeArrowheads="1"/>
          </p:cNvSpPr>
          <p:nvPr>
            <p:ph type="body" idx="1"/>
          </p:nvPr>
        </p:nvSpPr>
        <p:spPr/>
        <p:txBody>
          <a:bodyPr lIns="93606" tIns="46804" rIns="93606" bIns="46804"/>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71926" y="8904288"/>
            <a:ext cx="3038475" cy="468312"/>
          </a:xfrm>
          <a:prstGeom prst="rect">
            <a:avLst/>
          </a:prstGeom>
          <a:noFill/>
          <a:ln w="9525">
            <a:noFill/>
            <a:miter lim="800000"/>
            <a:headEnd/>
            <a:tailEnd/>
          </a:ln>
        </p:spPr>
        <p:txBody>
          <a:bodyPr lIns="93611" tIns="46805" rIns="93611" bIns="46805" anchor="b"/>
          <a:lstStyle/>
          <a:p>
            <a:pPr algn="r" defTabSz="936574"/>
            <a:fld id="{E5D3DB2D-92C6-4A37-88B1-DFE8B0E59F3D}" type="slidenum">
              <a:rPr lang="en-US" sz="1200">
                <a:latin typeface="Arial" charset="0"/>
              </a:rPr>
              <a:pPr algn="r" defTabSz="936574"/>
              <a:t>3</a:t>
            </a:fld>
            <a:endParaRPr lang="en-US" sz="1200" dirty="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676F1-BD90-468C-B023-564571F04AB9}" type="slidenum">
              <a:rPr lang="he-IL"/>
              <a:pPr/>
              <a:t>23</a:t>
            </a:fld>
            <a:endParaRPr lang="en-US"/>
          </a:p>
        </p:txBody>
      </p:sp>
      <p:sp>
        <p:nvSpPr>
          <p:cNvPr id="678914" name="Rectangle 2"/>
          <p:cNvSpPr>
            <a:spLocks noChangeArrowheads="1" noTextEdit="1"/>
          </p:cNvSpPr>
          <p:nvPr>
            <p:ph type="sldImg"/>
          </p:nvPr>
        </p:nvSpPr>
        <p:spPr>
          <a:ln/>
        </p:spPr>
      </p:sp>
      <p:sp>
        <p:nvSpPr>
          <p:cNvPr id="678915" name="Rectangle 3"/>
          <p:cNvSpPr>
            <a:spLocks noGrp="1" noChangeArrowheads="1"/>
          </p:cNvSpPr>
          <p:nvPr>
            <p:ph type="body" idx="1"/>
          </p:nvPr>
        </p:nvSpPr>
        <p:spPr/>
        <p:txBody>
          <a:bodyPr lIns="93606" tIns="46804" rIns="93606" bIns="46804"/>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71926" y="8904288"/>
            <a:ext cx="3038475" cy="468312"/>
          </a:xfrm>
          <a:prstGeom prst="rect">
            <a:avLst/>
          </a:prstGeom>
          <a:noFill/>
          <a:ln w="9525">
            <a:noFill/>
            <a:miter lim="800000"/>
            <a:headEnd/>
            <a:tailEnd/>
          </a:ln>
        </p:spPr>
        <p:txBody>
          <a:bodyPr lIns="93611" tIns="46805" rIns="93611" bIns="46805" anchor="b"/>
          <a:lstStyle/>
          <a:p>
            <a:pPr algn="r" defTabSz="936574"/>
            <a:fld id="{E5D3DB2D-92C6-4A37-88B1-DFE8B0E59F3D}" type="slidenum">
              <a:rPr lang="en-US" sz="1200">
                <a:latin typeface="Arial" charset="0"/>
              </a:rPr>
              <a:pPr algn="r" defTabSz="936574"/>
              <a:t>24</a:t>
            </a:fld>
            <a:endParaRPr lang="en-US" sz="1200" dirty="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smtClean="0"/>
              <a:t>Plant modeling is difficult.  This is because engineers are expected to create more complex designs with fewer resources.  The computer models needed to create these designs consume project time at an increasing rate, and this is due in no small part to the limitations of existing tools</a:t>
            </a:r>
          </a:p>
          <a:p>
            <a:pPr eaLnBrk="1" hangingPunct="1"/>
            <a:endParaRPr lang="en-CA" smtClean="0"/>
          </a:p>
          <a:p>
            <a:pPr eaLnBrk="1" hangingPunct="1"/>
            <a:r>
              <a:rPr lang="en-US" smtClean="0"/>
              <a:t>Multidomain modeling is becoming an increasing important topic in physical modeling.  </a:t>
            </a:r>
          </a:p>
          <a:p>
            <a:pPr eaLnBrk="1" hangingPunct="1"/>
            <a:endParaRPr lang="en-US" smtClean="0"/>
          </a:p>
          <a:p>
            <a:pPr eaLnBrk="1" hangingPunct="1">
              <a:buFontTx/>
              <a:buChar char="•"/>
            </a:pPr>
            <a:r>
              <a:rPr lang="en-US" smtClean="0"/>
              <a:t>Something like mechatronics, for example, combines mechanical and electronic engineering. </a:t>
            </a:r>
          </a:p>
          <a:p>
            <a:pPr eaLnBrk="1" hangingPunct="1">
              <a:buFontTx/>
              <a:buChar char="•"/>
            </a:pPr>
            <a:r>
              <a:rPr lang="en-US" smtClean="0"/>
              <a:t>*Hybrid engines combine mechanical, thermal, electric, and more. </a:t>
            </a:r>
          </a:p>
          <a:p>
            <a:pPr eaLnBrk="1" hangingPunct="1">
              <a:buFontTx/>
              <a:buChar char="•"/>
            </a:pPr>
            <a:endParaRPr lang="en-US" smtClean="0"/>
          </a:p>
          <a:p>
            <a:pPr eaLnBrk="1" hangingPunct="1"/>
            <a:r>
              <a:rPr lang="en-US" smtClean="0"/>
              <a:t>Good domain-specific tools have been available for many years. However, combining components from different domains is often difficult.  This is because you need to reconcile mathematical details of the many parameters and model variables, and these conventional tools, due to their original rigid view of a specific domain are extremely difficult to adapt to modern multidomain situations. </a:t>
            </a:r>
          </a:p>
          <a:p>
            <a:pPr eaLnBrk="1" hangingPunct="1"/>
            <a:endParaRPr lang="en-US" smtClean="0"/>
          </a:p>
          <a:p>
            <a:pPr eaLnBrk="1" hangingPunct="1"/>
            <a:r>
              <a:rPr lang="en-US" smtClean="0"/>
              <a:t>Additionally, causal or signal flow tools that have become very popular for modeling and simulation over the past twenty years.  These tools are based on the design metaphor of the analogue computer, a paradigm that’s thirty, forty years old. </a:t>
            </a:r>
          </a:p>
          <a:p>
            <a:pPr eaLnBrk="1" hangingPunct="1"/>
            <a:endParaRPr lang="en-US" smtClean="0"/>
          </a:p>
          <a:p>
            <a:pPr eaLnBrk="1" hangingPunct="1"/>
            <a:r>
              <a:rPr lang="en-US" smtClean="0"/>
              <a:t>With these tools, you have to manually derive the underlying mathematical equations of the  systems and then break down the equations into individual mathematical operations and implement them on the software as separate blocks. This is an extremely time consuming and error-prone process and is only feasible for single-domain systems of modest complexity. With higher fidelity multidomain models, the amount of effort increases exponentially. </a:t>
            </a:r>
          </a:p>
          <a:p>
            <a:pPr eaLnBrk="1" hangingPunct="1"/>
            <a:endParaRPr lang="en-US" smtClean="0"/>
          </a:p>
          <a:p>
            <a:pPr eaLnBrk="1" hangingPunct="1"/>
            <a:r>
              <a:rPr lang="en-US" smtClean="0"/>
              <a:t>Realistic physical models are large and are not maintainable or fast enough for the new generation of problems.</a:t>
            </a:r>
          </a:p>
          <a:p>
            <a:pPr eaLnBrk="1" hangingPunct="1"/>
            <a:endParaRPr lang="en-US" smtClean="0"/>
          </a:p>
          <a:p>
            <a:pPr eaLnBrk="1" hangingPunct="1"/>
            <a:r>
              <a:rPr lang="en-US" smtClean="0"/>
              <a:t>Another challenge is the triggering of mathematical equation forms that are significantly more complex than those that engineers have dealt with in the past. For example, in many cases, systems of coupled differential ALGEBRAIC equations (or DAEs) arise from the formulation of certain types of component configurations. These equations cannot be easily solved by the differential equation solvers that traditional software have been programmed to deal with and new approaches must be taken.</a:t>
            </a:r>
          </a:p>
          <a:p>
            <a:pPr eaLnBrk="1" hangingPunct="1"/>
            <a:endParaRPr lang="en-US" smtClean="0"/>
          </a:p>
          <a:p>
            <a:pPr eaLnBrk="1" hangingPunct="1"/>
            <a:r>
              <a:rPr lang="en-US" smtClean="0"/>
              <a:t>Overall, physical modeling is forcing engineers to work much more closely with a greater range of physics and mathematics principles than ever before. In most cases, these are concepts that were not needed with software tools designed to handle single-domain problems. Today, without the right tools, many engineers are faced with  applying theoretical concepts that they have not seen since university or are concepts traditionally used only by the research community. One of the great challenges of effective physical modeling is to allow engineers to manage and deploy these fundamental concepts in practical and accurate ways.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39442D32-8AE6-494D-B7BC-A2A526FEB86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hangingPunct="1">
              <a:defRPr/>
            </a:pPr>
            <a:r>
              <a:rPr lang="en-US" dirty="0" smtClean="0"/>
              <a:t>Let’s take a step back and look at analog computers.</a:t>
            </a:r>
          </a:p>
          <a:p>
            <a:pPr eaLnBrk="1" hangingPunct="1">
              <a:defRPr/>
            </a:pPr>
            <a:endParaRPr lang="en-US" dirty="0" smtClean="0"/>
          </a:p>
          <a:p>
            <a:pPr eaLnBrk="1" hangingPunct="1">
              <a:defRPr/>
            </a:pPr>
            <a:r>
              <a:rPr lang="en-US" dirty="0" smtClean="0"/>
              <a:t>Anyone’s who’s perhaps twice as old as Maple remembers using analog computers.  These are starkly different to the digital computers that we use today.  Essentially to get an analogue computer to solve a problem you had to create a whole new circuit with various levers, dials and switches.   They relied on the mathematical similarity between electrical components and physical components.  For example, you could program a spring mass damper with a couple of operational amplifiers and a few passive linear components.  You could use voltages to simulate water pressure and currents to simulate </a:t>
            </a:r>
            <a:r>
              <a:rPr lang="en-US" dirty="0" err="1" smtClean="0"/>
              <a:t>flowrate</a:t>
            </a:r>
            <a:r>
              <a:rPr lang="en-US" dirty="0" smtClean="0"/>
              <a:t>.  You’d use an oscilloscope to view the results of a program.</a:t>
            </a:r>
          </a:p>
          <a:p>
            <a:pPr eaLnBrk="1" hangingPunct="1">
              <a:defRPr/>
            </a:pPr>
            <a:r>
              <a:rPr lang="en-US" dirty="0" smtClean="0"/>
              <a:t>Click</a:t>
            </a:r>
          </a:p>
          <a:p>
            <a:pPr eaLnBrk="1" hangingPunct="1">
              <a:defRPr/>
            </a:pPr>
            <a:endParaRPr lang="en-US" dirty="0" smtClean="0"/>
          </a:p>
          <a:p>
            <a:pPr eaLnBrk="1" hangingPunct="1">
              <a:defRPr/>
            </a:pPr>
            <a:r>
              <a:rPr lang="en-US" dirty="0" smtClean="0"/>
              <a:t>This is typically what a computer program in an analogue computer would look like – it’s just a circuit and there’s very little chance a sane person could reverse engineer the mathematics, let alone the physical system from something like this.  Are you simulating a spring-mass damper or the draining of one tank into another.  Their circuitry may look surprisingly similar.  I suppose the natural conclusion of the abstract nature of </a:t>
            </a:r>
            <a:r>
              <a:rPr lang="en-US" dirty="0" err="1" smtClean="0"/>
              <a:t>simulink</a:t>
            </a:r>
            <a:r>
              <a:rPr lang="en-US" dirty="0" smtClean="0"/>
              <a:t> is that it’s very difficult for you, let alone anyone else to understand a </a:t>
            </a:r>
            <a:r>
              <a:rPr lang="en-US" dirty="0" err="1" smtClean="0"/>
              <a:t>simulink</a:t>
            </a:r>
            <a:r>
              <a:rPr lang="en-US" dirty="0" smtClean="0"/>
              <a:t> block diagram, making it difficult to make the development of </a:t>
            </a:r>
            <a:r>
              <a:rPr lang="en-US" dirty="0" err="1" smtClean="0"/>
              <a:t>simulink</a:t>
            </a:r>
            <a:r>
              <a:rPr lang="en-US" dirty="0" smtClean="0"/>
              <a:t> block diagrams a team effort.</a:t>
            </a:r>
          </a:p>
          <a:p>
            <a:pPr eaLnBrk="1" hangingPunct="1">
              <a:defRPr/>
            </a:pPr>
            <a:endParaRPr lang="en-US" dirty="0" smtClean="0"/>
          </a:p>
          <a:p>
            <a:pPr eaLnBrk="1" hangingPunct="1">
              <a:defRPr/>
            </a:pPr>
            <a:r>
              <a:rPr lang="en-US" dirty="0" smtClean="0"/>
              <a:t>For most people, the act of programming analogue computers died a welcome death a long time ago, but they still live on for engineers in the form of Simulink,  </a:t>
            </a:r>
          </a:p>
          <a:p>
            <a:pPr eaLnBrk="1" hangingPunct="1">
              <a:defRPr/>
            </a:pPr>
            <a:endParaRPr lang="en-US" dirty="0" smtClean="0"/>
          </a:p>
          <a:p>
            <a:pPr eaLnBrk="1" hangingPunct="1">
              <a:defRPr/>
            </a:pPr>
            <a:r>
              <a:rPr lang="en-US" dirty="0" smtClean="0"/>
              <a:t>Click</a:t>
            </a:r>
          </a:p>
          <a:p>
            <a:pPr eaLnBrk="1" hangingPunct="1">
              <a:defRPr/>
            </a:pPr>
            <a:endParaRPr lang="en-US" dirty="0" smtClean="0"/>
          </a:p>
          <a:p>
            <a:pPr eaLnBrk="1" hangingPunct="1">
              <a:defRPr/>
            </a:pPr>
            <a:r>
              <a:rPr lang="en-US" dirty="0" smtClean="0"/>
              <a:t>This is what a </a:t>
            </a:r>
            <a:r>
              <a:rPr lang="en-US" dirty="0" err="1" smtClean="0"/>
              <a:t>simulink</a:t>
            </a:r>
            <a:r>
              <a:rPr lang="en-US" dirty="0" smtClean="0"/>
              <a:t> simulation look like.  It’s a virtualization of an analogue computer,  that’s all it is.  The </a:t>
            </a:r>
            <a:r>
              <a:rPr lang="en-US" dirty="0" err="1" smtClean="0"/>
              <a:t>mathworks</a:t>
            </a:r>
            <a:r>
              <a:rPr lang="en-US" dirty="0" smtClean="0"/>
              <a:t> have made it easier to draw and run the circuit diagram, but you’re still using the same principles as an analogue computer.  You even use scopes (“</a:t>
            </a:r>
            <a:r>
              <a:rPr lang="en-US" dirty="0" err="1" smtClean="0"/>
              <a:t>oscilloscpes</a:t>
            </a:r>
            <a:r>
              <a:rPr lang="en-US" dirty="0" smtClean="0"/>
              <a:t>”) to view the results of a simulation.  I’d like to drive home how obtuse this kind of thing can be.</a:t>
            </a:r>
          </a:p>
          <a:p>
            <a:pPr eaLnBrk="1" hangingPunct="1">
              <a:defRPr/>
            </a:pPr>
            <a:endParaRPr lang="en-US" dirty="0" smtClean="0"/>
          </a:p>
          <a:p>
            <a:pPr eaLnBrk="1" hangingPunct="1">
              <a:defRPr/>
            </a:pPr>
            <a:r>
              <a:rPr lang="en-US" dirty="0" smtClean="0"/>
              <a:t>There are three primary challenges with using causal simulation tools to simulate physical systems.</a:t>
            </a:r>
          </a:p>
          <a:p>
            <a:pPr eaLnBrk="1" hangingPunct="1">
              <a:defRPr/>
            </a:pPr>
            <a:endParaRPr lang="en-CA" dirty="0"/>
          </a:p>
        </p:txBody>
      </p:sp>
      <p:sp>
        <p:nvSpPr>
          <p:cNvPr id="4" name="Slide Number Placeholder 3"/>
          <p:cNvSpPr>
            <a:spLocks noGrp="1"/>
          </p:cNvSpPr>
          <p:nvPr>
            <p:ph type="sldNum" sz="quarter" idx="5"/>
          </p:nvPr>
        </p:nvSpPr>
        <p:spPr/>
        <p:txBody>
          <a:bodyPr/>
          <a:lstStyle/>
          <a:p>
            <a:pPr>
              <a:defRPr/>
            </a:pPr>
            <a:fld id="{B4A4ED1A-1FE7-40EB-994D-8EBC8CB8D9CB}"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Causal modeling tools are based on a design paradigm that’s well over fifty years old – the analog computer.  Why are existing signal flow tools completely inadequate for physical modeling.  </a:t>
            </a:r>
          </a:p>
          <a:p>
            <a:pPr eaLnBrk="1" hangingPunct="1">
              <a:spcBef>
                <a:spcPct val="0"/>
              </a:spcBef>
            </a:pPr>
            <a:endParaRPr lang="en-CA" smtClean="0"/>
          </a:p>
          <a:p>
            <a:pPr eaLnBrk="1" hangingPunct="1">
              <a:spcBef>
                <a:spcPct val="0"/>
              </a:spcBef>
            </a:pPr>
            <a:endParaRPr lang="en-CA" smtClean="0"/>
          </a:p>
          <a:p>
            <a:pPr eaLnBrk="1" hangingPunct="1">
              <a:spcBef>
                <a:spcPct val="0"/>
              </a:spcBef>
            </a:pPr>
            <a:endParaRPr lang="en-CA" smtClean="0"/>
          </a:p>
          <a:p>
            <a:pPr eaLnBrk="1" hangingPunct="1">
              <a:spcBef>
                <a:spcPct val="0"/>
              </a:spcBef>
            </a:pPr>
            <a:r>
              <a:rPr lang="en-CA" smtClean="0"/>
              <a:t>I think there are three primary reasons.</a:t>
            </a:r>
          </a:p>
          <a:p>
            <a:pPr eaLnBrk="1" hangingPunct="1">
              <a:spcBef>
                <a:spcPct val="0"/>
              </a:spcBef>
            </a:pPr>
            <a:endParaRPr lang="en-CA" smtClean="0"/>
          </a:p>
          <a:p>
            <a:pPr eaLnBrk="1" hangingPunct="1">
              <a:spcBef>
                <a:spcPct val="0"/>
              </a:spcBef>
            </a:pPr>
            <a:r>
              <a:rPr lang="en-CA" smtClean="0"/>
              <a:t>Mention the number of Causal blocks</a:t>
            </a:r>
          </a:p>
          <a:p>
            <a:pPr eaLnBrk="1" hangingPunct="1">
              <a:spcBef>
                <a:spcPct val="0"/>
              </a:spcBef>
            </a:pPr>
            <a:r>
              <a:rPr lang="en-CA" smtClean="0"/>
              <a:t>Chance of errors – both in equation formulation and in block transfer</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337459-65CE-4B48-951D-696D8B0E093B}"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63638" y="703263"/>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a:xfrm>
            <a:off x="701675" y="4449763"/>
            <a:ext cx="5607050" cy="4219575"/>
          </a:xfrm>
          <a:ln/>
        </p:spPr>
        <p:txBody>
          <a:bodyPr>
            <a:normAutofit lnSpcReduction="10000"/>
          </a:bodyPr>
          <a:lstStyle/>
          <a:p>
            <a:pPr eaLnBrk="1" hangingPunct="1">
              <a:defRPr/>
            </a:pPr>
            <a:r>
              <a:rPr lang="en-US" dirty="0" smtClean="0"/>
              <a:t>So what do I mean by physical modeling, and specifically physical modeling software</a:t>
            </a:r>
          </a:p>
          <a:p>
            <a:pPr eaLnBrk="1" hangingPunct="1">
              <a:defRPr/>
            </a:pPr>
            <a:endParaRPr lang="en-US" dirty="0" smtClean="0"/>
          </a:p>
          <a:p>
            <a:pPr eaLnBrk="1" hangingPunct="1">
              <a:defRPr/>
            </a:pPr>
            <a:r>
              <a:rPr lang="en-US" dirty="0" smtClean="0"/>
              <a:t>So, what do we mean by physical modeling, and why are companies like Toyota so interested in our approach to it? Let’s take a look at a simple example.</a:t>
            </a:r>
            <a:endParaRPr lang="en-CA" dirty="0" smtClean="0"/>
          </a:p>
          <a:p>
            <a:pPr eaLnBrk="1" hangingPunct="1">
              <a:defRPr/>
            </a:pPr>
            <a:r>
              <a:rPr lang="en-US" dirty="0" smtClean="0"/>
              <a:t>Here we have a typical representation of a dynamic system that we want to simulate.</a:t>
            </a:r>
          </a:p>
          <a:p>
            <a:pPr eaLnBrk="1" hangingPunct="1">
              <a:defRPr/>
            </a:pPr>
            <a:r>
              <a:rPr lang="en-US" b="1" dirty="0" smtClean="0"/>
              <a:t>{click}</a:t>
            </a:r>
            <a:endParaRPr lang="en-CA" b="1" dirty="0" smtClean="0"/>
          </a:p>
          <a:p>
            <a:pPr eaLnBrk="1" hangingPunct="1">
              <a:defRPr/>
            </a:pPr>
            <a:r>
              <a:rPr lang="en-US" dirty="0" smtClean="0"/>
              <a:t> With traditional tools, even a simple system like this is onerous to model.</a:t>
            </a:r>
            <a:endParaRPr lang="en-CA" dirty="0" smtClean="0"/>
          </a:p>
          <a:p>
            <a:pPr eaLnBrk="1" hangingPunct="1">
              <a:defRPr/>
            </a:pPr>
            <a:r>
              <a:rPr lang="en-US" dirty="0" smtClean="0"/>
              <a:t> </a:t>
            </a:r>
            <a:r>
              <a:rPr lang="en-CA" dirty="0" smtClean="0"/>
              <a:t>F</a:t>
            </a:r>
            <a:r>
              <a:rPr lang="en-US" dirty="0" err="1" smtClean="0"/>
              <a:t>irst</a:t>
            </a:r>
            <a:r>
              <a:rPr lang="en-US" dirty="0" smtClean="0"/>
              <a:t> you have to manually derive the equations of motion then manipulate them into a form that can be entered into a block diagram representation. </a:t>
            </a:r>
            <a:endParaRPr lang="en-CA" dirty="0" smtClean="0"/>
          </a:p>
          <a:p>
            <a:pPr eaLnBrk="1" hangingPunct="1">
              <a:defRPr/>
            </a:pPr>
            <a:r>
              <a:rPr lang="en-US" dirty="0" smtClean="0"/>
              <a:t> Each of these steps is time-consuming, and the scope for error enormous.</a:t>
            </a:r>
            <a:endParaRPr lang="en-CA" dirty="0" smtClean="0"/>
          </a:p>
          <a:p>
            <a:pPr eaLnBrk="1" hangingPunct="1">
              <a:defRPr/>
            </a:pPr>
            <a:r>
              <a:rPr lang="en-US" dirty="0" smtClean="0"/>
              <a:t> Not only that, this representation looks nothing like the physical system.</a:t>
            </a:r>
          </a:p>
          <a:p>
            <a:pPr eaLnBrk="1" hangingPunct="1">
              <a:defRPr/>
            </a:pPr>
            <a:r>
              <a:rPr lang="en-US" b="1" dirty="0" smtClean="0"/>
              <a:t>{click}</a:t>
            </a:r>
            <a:endParaRPr lang="en-CA" b="1" dirty="0" smtClean="0"/>
          </a:p>
          <a:p>
            <a:pPr eaLnBrk="1" hangingPunct="1">
              <a:defRPr/>
            </a:pPr>
            <a:r>
              <a:rPr lang="en-US" dirty="0" smtClean="0"/>
              <a:t> What you really want to do is simply recreate the system diagram on the screen and the computer does the rest for you. </a:t>
            </a:r>
          </a:p>
          <a:p>
            <a:pPr eaLnBrk="1" hangingPunct="1">
              <a:defRPr/>
            </a:pPr>
            <a:r>
              <a:rPr lang="en-US" b="1" dirty="0" smtClean="0"/>
              <a:t>{click}</a:t>
            </a:r>
            <a:endParaRPr lang="en-CA" b="1" dirty="0" smtClean="0"/>
          </a:p>
          <a:p>
            <a:pPr eaLnBrk="1" hangingPunct="1">
              <a:defRPr/>
            </a:pPr>
            <a:r>
              <a:rPr lang="en-US" dirty="0" smtClean="0"/>
              <a:t> The model then maps directly to each physical component, and how they are connected together…</a:t>
            </a:r>
            <a:endParaRPr lang="en-CA" dirty="0" smtClean="0"/>
          </a:p>
          <a:p>
            <a:pPr eaLnBrk="1" hangingPunct="1">
              <a:defRPr/>
            </a:pPr>
            <a:r>
              <a:rPr lang="en-US" b="1" dirty="0" smtClean="0"/>
              <a:t>{click}</a:t>
            </a:r>
            <a:endParaRPr lang="en-CA" b="1" dirty="0" smtClean="0"/>
          </a:p>
          <a:p>
            <a:pPr eaLnBrk="1" hangingPunct="1">
              <a:defRPr/>
            </a:pPr>
            <a:r>
              <a:rPr lang="en-US" dirty="0" smtClean="0"/>
              <a:t>…and the equations of motion are automatically generated for you.</a:t>
            </a:r>
            <a:endParaRPr lang="en-CA" dirty="0" smtClean="0"/>
          </a:p>
          <a:p>
            <a:pPr eaLnBrk="1" hangingPunct="1">
              <a:defRPr/>
            </a:pPr>
            <a:r>
              <a:rPr lang="en-US" dirty="0" smtClean="0"/>
              <a:t> This can save </a:t>
            </a:r>
            <a:r>
              <a:rPr lang="en-US" b="1" dirty="0" smtClean="0"/>
              <a:t>hours</a:t>
            </a:r>
            <a:r>
              <a:rPr lang="en-US" dirty="0" smtClean="0"/>
              <a:t>, even </a:t>
            </a:r>
            <a:r>
              <a:rPr lang="en-US" b="1" dirty="0" smtClean="0"/>
              <a:t>days</a:t>
            </a:r>
            <a:r>
              <a:rPr lang="en-US" dirty="0" smtClean="0"/>
              <a:t> on complex applications.</a:t>
            </a:r>
            <a:endParaRPr lang="en-CA" dirty="0" smtClean="0"/>
          </a:p>
          <a:p>
            <a:pPr eaLnBrk="1" hangingPunct="1">
              <a:defRPr/>
            </a:pPr>
            <a:endParaRPr lang="en-US" sz="16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Acausal</a:t>
            </a:r>
            <a:r>
              <a:rPr lang="en-CA" dirty="0" smtClean="0"/>
              <a:t> modelling  really only makes sense</a:t>
            </a:r>
            <a:r>
              <a:rPr lang="en-CA" baseline="0" dirty="0" smtClean="0"/>
              <a:t> in the context of making a plant model.  However, in this context, it’s a very powerful tool.  </a:t>
            </a:r>
          </a:p>
          <a:p>
            <a:endParaRPr lang="en-CA" baseline="0" dirty="0" smtClean="0"/>
          </a:p>
          <a:p>
            <a:r>
              <a:rPr lang="en-CA" baseline="0" dirty="0" smtClean="0"/>
              <a:t>Essentially, the process of creating an </a:t>
            </a:r>
            <a:r>
              <a:rPr lang="en-CA" baseline="0" dirty="0" err="1" smtClean="0"/>
              <a:t>acausal</a:t>
            </a:r>
            <a:r>
              <a:rPr lang="en-CA" baseline="0" dirty="0" smtClean="0"/>
              <a:t> model of a physical system simply consists of dragging the components that are in the system diagram into the modelling tool and connecting them to one another.  That’s all that is required.</a:t>
            </a:r>
          </a:p>
          <a:p>
            <a:endParaRPr lang="en-CA" baseline="0" dirty="0" smtClean="0"/>
          </a:p>
          <a:p>
            <a:r>
              <a:rPr lang="en-CA" baseline="0" dirty="0" smtClean="0"/>
              <a:t>For example, an </a:t>
            </a:r>
            <a:r>
              <a:rPr lang="en-CA" baseline="0" dirty="0" err="1" smtClean="0"/>
              <a:t>acausal</a:t>
            </a:r>
            <a:r>
              <a:rPr lang="en-CA" baseline="0" dirty="0" smtClean="0"/>
              <a:t> model of a DC motor is shown on the lower right of the screen.</a:t>
            </a:r>
            <a:endParaRPr lang="en-CA" dirty="0"/>
          </a:p>
        </p:txBody>
      </p:sp>
      <p:sp>
        <p:nvSpPr>
          <p:cNvPr id="4" name="Slide Number Placeholder 3"/>
          <p:cNvSpPr>
            <a:spLocks noGrp="1"/>
          </p:cNvSpPr>
          <p:nvPr>
            <p:ph type="sldNum" sz="quarter" idx="10"/>
          </p:nvPr>
        </p:nvSpPr>
        <p:spPr/>
        <p:txBody>
          <a:bodyPr/>
          <a:lstStyle/>
          <a:p>
            <a:fld id="{67CCE569-FB78-43D6-880A-41C3A7F7249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challenge for companies like Maplesoft is to [r</a:t>
            </a:r>
          </a:p>
          <a:p>
            <a:pPr eaLnBrk="1" hangingPunct="1"/>
            <a:endParaRPr lang="en-US" smtClean="0"/>
          </a:p>
          <a:p>
            <a:pPr eaLnBrk="1" hangingPunct="1"/>
            <a:r>
              <a:rPr lang="en-US" smtClean="0"/>
              <a:t>Foundation is Maple and its toolboxes. Provides all of the necessary core mathematical services for modeling and simulation. Additionally, it offers a rich documentation environment for capturing technical knowledge associated with models.</a:t>
            </a:r>
          </a:p>
          <a:p>
            <a:pPr eaLnBrk="1" hangingPunct="1"/>
            <a:endParaRPr lang="en-US" smtClean="0"/>
          </a:p>
          <a:p>
            <a:pPr eaLnBrk="1" hangingPunct="1"/>
            <a:r>
              <a:rPr lang="en-US" smtClean="0"/>
              <a:t>MapleSim is the primary modeling environment with an extensive range of physical modeling and signal-flow modeling components accessible through an efficient interactive environment. Unique features include full multidomain/multiphysics support, automatic generation of model equations, efficient management of parameters, 3D animation for multibody dynamics, and fully extendable range of advanced analysis tools.</a:t>
            </a:r>
          </a:p>
          <a:p>
            <a:pPr eaLnBrk="1" hangingPunct="1"/>
            <a:endParaRPr lang="en-US" smtClean="0"/>
          </a:p>
          <a:p>
            <a:pPr eaLnBrk="1" hangingPunct="1"/>
            <a:r>
              <a:rPr lang="en-US" smtClean="0"/>
              <a:t>In addition, there is a range of add-on tools designed to improve modeling and simulation. Most notable are: </a:t>
            </a:r>
          </a:p>
          <a:p>
            <a:pPr eaLnBrk="1" hangingPunct="1"/>
            <a:endParaRPr lang="en-US" smtClean="0"/>
          </a:p>
          <a:p>
            <a:pPr eaLnBrk="1" hangingPunct="1"/>
            <a:r>
              <a:rPr lang="en-US" smtClean="0"/>
              <a:t>Control systems toolbox that provide essential tools for control system design. For control applications, this toolbox extends MapleSim’s strength in plant modeling into basic controller design. </a:t>
            </a:r>
          </a:p>
          <a:p>
            <a:pPr eaLnBrk="1" hangingPunct="1"/>
            <a:endParaRPr lang="en-US" smtClean="0"/>
          </a:p>
          <a:p>
            <a:pPr eaLnBrk="1" hangingPunct="1"/>
            <a:r>
              <a:rPr lang="en-US" smtClean="0"/>
              <a:t>Connectivity toolboxes connect models and controllers developed in MapleSim to important toolchains. For example, you can develop high-fidelity physical models in MapleSim and then transfer the model easily to legacy toolchains such as Simulink, the best known among the traditional signal flow modeling tools. </a:t>
            </a:r>
          </a:p>
          <a:p>
            <a:pPr eaLnBrk="1" hangingPunct="1"/>
            <a:endParaRPr lang="en-US" smtClean="0"/>
          </a:p>
          <a:p>
            <a:pPr eaLnBrk="1" hangingPunct="1"/>
            <a:r>
              <a:rPr lang="en-US" smtClean="0"/>
              <a:t>One of the most common reasons for connecting these particular tools is for hardware in the loop HIL testing. Through optimized code generation, MapleSim models can be directly connected to the Simulink and Realtime Workshop toolchain. This results in HIL simulations that can be an order of magnitude faster than with other physical modeling tools. Similar connectivity can be enjoyed with the National Instruments LabVIEW toolchain. And both MapleSim and Maple offer connectivity to CAD systems for visualization applications or adding system level analysis to your CAD models.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78753DA-5F6E-45E9-8A80-921DBDB0EC34}"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smtClean="0"/>
              <a:t>So what is it about MapleSim that makes it a good tool for control system and plant modeling.  Well, it’s our underlying technology.  Standard numerical tools allow you to create a model definition and then solve it numerically.;  There may be some limited optimization involved.</a:t>
            </a:r>
          </a:p>
          <a:p>
            <a:pPr eaLnBrk="1" hangingPunct="1"/>
            <a:endParaRPr lang="en-CA" smtClean="0"/>
          </a:p>
        </p:txBody>
      </p:sp>
      <p:sp>
        <p:nvSpPr>
          <p:cNvPr id="4" name="Slide Number Placeholder 3"/>
          <p:cNvSpPr>
            <a:spLocks noGrp="1"/>
          </p:cNvSpPr>
          <p:nvPr>
            <p:ph type="sldNum" sz="quarter" idx="5"/>
          </p:nvPr>
        </p:nvSpPr>
        <p:spPr/>
        <p:txBody>
          <a:bodyPr/>
          <a:lstStyle/>
          <a:p>
            <a:pPr>
              <a:defRPr/>
            </a:pPr>
            <a:fld id="{43DA9CA1-FC36-4DDA-874B-A82317D359CB}"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1585591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164B4-7DEF-487F-9C29-777F0F341AB0}" type="datetimeFigureOut">
              <a:rPr lang="en-US"/>
              <a:pPr>
                <a:defRPr/>
              </a:pPr>
              <a:t>4/22/2013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F1B90F-D676-4340-A73F-00B8CB7AD514}" type="slidenum">
              <a:rPr lang="en-US"/>
              <a:pPr>
                <a:defRPr/>
              </a:pPr>
              <a:t>‹#›</a:t>
            </a:fld>
            <a:endParaRPr lang="en-US"/>
          </a:p>
        </p:txBody>
      </p:sp>
    </p:spTree>
    <p:extLst>
      <p:ext uri="{BB962C8B-B14F-4D97-AF65-F5344CB8AC3E}">
        <p14:creationId xmlns:p14="http://schemas.microsoft.com/office/powerpoint/2010/main" val="302199428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455875-5B3A-4543-A814-78EE06154CBA}" type="datetimeFigureOut">
              <a:rPr lang="en-US"/>
              <a:pPr>
                <a:defRPr/>
              </a:pPr>
              <a:t>4/22/2013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32D1EF-7540-48AD-8284-5B5077ED679A}" type="slidenum">
              <a:rPr lang="en-US"/>
              <a:pPr>
                <a:defRPr/>
              </a:pPr>
              <a:t>‹#›</a:t>
            </a:fld>
            <a:endParaRPr lang="en-US"/>
          </a:p>
        </p:txBody>
      </p:sp>
    </p:spTree>
    <p:extLst>
      <p:ext uri="{BB962C8B-B14F-4D97-AF65-F5344CB8AC3E}">
        <p14:creationId xmlns:p14="http://schemas.microsoft.com/office/powerpoint/2010/main" val="97904862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70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260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62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16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17DA204-2117-4F25-BE24-30BCCA75C58C}" type="datetimeFigureOut">
              <a:rPr lang="en-US"/>
              <a:pPr>
                <a:defRPr/>
              </a:pPr>
              <a:t>4/22/2013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73AECD-497A-45C3-BF62-604B0DF4B14A}" type="slidenum">
              <a:rPr lang="en-US"/>
              <a:pPr>
                <a:defRPr/>
              </a:pPr>
              <a:t>‹#›</a:t>
            </a:fld>
            <a:endParaRPr lang="en-US"/>
          </a:p>
        </p:txBody>
      </p:sp>
    </p:spTree>
    <p:extLst>
      <p:ext uri="{BB962C8B-B14F-4D97-AF65-F5344CB8AC3E}">
        <p14:creationId xmlns:p14="http://schemas.microsoft.com/office/powerpoint/2010/main" val="148411881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85AF443-BABA-4FB7-9D29-988412FA693C}" type="datetimeFigureOut">
              <a:rPr lang="en-US"/>
              <a:pPr>
                <a:defRPr/>
              </a:pPr>
              <a:t>4/22/2013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CA6CEF5-AD7C-45FC-8697-C896A380B217}" type="slidenum">
              <a:rPr lang="en-US"/>
              <a:pPr>
                <a:defRPr/>
              </a:pPr>
              <a:t>‹#›</a:t>
            </a:fld>
            <a:endParaRPr lang="en-US"/>
          </a:p>
        </p:txBody>
      </p:sp>
    </p:spTree>
    <p:extLst>
      <p:ext uri="{BB962C8B-B14F-4D97-AF65-F5344CB8AC3E}">
        <p14:creationId xmlns:p14="http://schemas.microsoft.com/office/powerpoint/2010/main" val="261522335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439570-9409-405E-9EDF-FAC8A9A9F9F7}" type="datetimeFigureOut">
              <a:rPr lang="en-US"/>
              <a:pPr>
                <a:defRPr/>
              </a:pPr>
              <a:t>4/22/2013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0DA97B-6E62-40F7-891C-C7E85FAC76B2}" type="slidenum">
              <a:rPr lang="en-US"/>
              <a:pPr>
                <a:defRPr/>
              </a:pPr>
              <a:t>‹#›</a:t>
            </a:fld>
            <a:endParaRPr lang="en-US"/>
          </a:p>
        </p:txBody>
      </p:sp>
    </p:spTree>
    <p:extLst>
      <p:ext uri="{BB962C8B-B14F-4D97-AF65-F5344CB8AC3E}">
        <p14:creationId xmlns:p14="http://schemas.microsoft.com/office/powerpoint/2010/main" val="311756920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B79C94-8385-4D9C-8EF3-B8C1125B7E7E}" type="datetimeFigureOut">
              <a:rPr lang="en-US"/>
              <a:pPr>
                <a:defRPr/>
              </a:pPr>
              <a:t>4/22/2013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DC0F398-6E27-4F7F-9312-3800AE4D84F2}" type="slidenum">
              <a:rPr lang="en-US"/>
              <a:pPr>
                <a:defRPr/>
              </a:pPr>
              <a:t>‹#›</a:t>
            </a:fld>
            <a:endParaRPr lang="en-US"/>
          </a:p>
        </p:txBody>
      </p:sp>
    </p:spTree>
    <p:extLst>
      <p:ext uri="{BB962C8B-B14F-4D97-AF65-F5344CB8AC3E}">
        <p14:creationId xmlns:p14="http://schemas.microsoft.com/office/powerpoint/2010/main" val="339108737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B3B92D-7A47-4E82-BB2D-E0697A93876A}" type="datetimeFigureOut">
              <a:rPr lang="en-US"/>
              <a:pPr>
                <a:defRPr/>
              </a:pPr>
              <a:t>4/22/2013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5DDDF09-6374-4774-8F72-05065A1DFED1}" type="slidenum">
              <a:rPr lang="en-US"/>
              <a:pPr>
                <a:defRPr/>
              </a:pPr>
              <a:t>‹#›</a:t>
            </a:fld>
            <a:endParaRPr lang="en-US"/>
          </a:p>
        </p:txBody>
      </p:sp>
    </p:spTree>
    <p:extLst>
      <p:ext uri="{BB962C8B-B14F-4D97-AF65-F5344CB8AC3E}">
        <p14:creationId xmlns:p14="http://schemas.microsoft.com/office/powerpoint/2010/main" val="27468051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34A88BF-1467-4F2E-A136-F96E67CB643D}" type="datetimeFigureOut">
              <a:rPr lang="en-US"/>
              <a:pPr>
                <a:defRPr/>
              </a:pPr>
              <a:t>4/22/2013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D7094E-8EC0-441E-9DBE-E1D9721B9B41}" type="slidenum">
              <a:rPr lang="en-US"/>
              <a:pPr>
                <a:defRPr/>
              </a:pPr>
              <a:t>‹#›</a:t>
            </a:fld>
            <a:endParaRPr lang="en-US"/>
          </a:p>
        </p:txBody>
      </p:sp>
    </p:spTree>
    <p:extLst>
      <p:ext uri="{BB962C8B-B14F-4D97-AF65-F5344CB8AC3E}">
        <p14:creationId xmlns:p14="http://schemas.microsoft.com/office/powerpoint/2010/main" val="6597941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65363E-E71D-4CCF-84B9-6C687C20BB52}" type="datetimeFigureOut">
              <a:rPr lang="en-US"/>
              <a:pPr>
                <a:defRPr/>
              </a:pPr>
              <a:t>4/22/2013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A0541F3-8073-4D8D-BDCF-A715A52B6428}" type="slidenum">
              <a:rPr lang="en-US"/>
              <a:pPr>
                <a:defRPr/>
              </a:pPr>
              <a:t>‹#›</a:t>
            </a:fld>
            <a:endParaRPr lang="en-US"/>
          </a:p>
        </p:txBody>
      </p:sp>
    </p:spTree>
    <p:extLst>
      <p:ext uri="{BB962C8B-B14F-4D97-AF65-F5344CB8AC3E}">
        <p14:creationId xmlns:p14="http://schemas.microsoft.com/office/powerpoint/2010/main" val="338417869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769A384-C710-4062-8AC1-3095D986FD5F}" type="datetimeFigureOut">
              <a:rPr lang="en-US"/>
              <a:pPr>
                <a:defRPr/>
              </a:pPr>
              <a:t>4/22/2013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CC61F1-4D6C-4A83-81A0-849128CE43EF}" type="slidenum">
              <a:rPr lang="en-US"/>
              <a:pPr>
                <a:defRPr/>
              </a:pPr>
              <a:t>‹#›</a:t>
            </a:fld>
            <a:endParaRPr lang="en-US"/>
          </a:p>
        </p:txBody>
      </p:sp>
    </p:spTree>
    <p:extLst>
      <p:ext uri="{BB962C8B-B14F-4D97-AF65-F5344CB8AC3E}">
        <p14:creationId xmlns:p14="http://schemas.microsoft.com/office/powerpoint/2010/main" val="285658793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8" descr="PP bg footer 2 200710"/>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6048000"/>
            <a:ext cx="9144000" cy="79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P bg header 2 200710"/>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0"/>
            <a:ext cx="9144000" cy="342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Placeholder 1"/>
          <p:cNvSpPr>
            <a:spLocks noGrp="1"/>
          </p:cNvSpPr>
          <p:nvPr>
            <p:ph type="title"/>
          </p:nvPr>
        </p:nvSpPr>
        <p:spPr bwMode="auto">
          <a:xfrm>
            <a:off x="457200" y="1244634"/>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8915" name="Text Placeholder 2"/>
          <p:cNvSpPr>
            <a:spLocks noGrp="1"/>
          </p:cNvSpPr>
          <p:nvPr>
            <p:ph type="body" idx="1"/>
          </p:nvPr>
        </p:nvSpPr>
        <p:spPr bwMode="auto">
          <a:xfrm>
            <a:off x="457200" y="2099732"/>
            <a:ext cx="8229600" cy="3996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4" r:id="rId12"/>
    <p:sldLayoutId id="2147483675" r:id="rId13"/>
    <p:sldLayoutId id="2147483676" r:id="rId14"/>
    <p:sldLayoutId id="2147483687" r:id="rId15"/>
  </p:sldLayoutIdLst>
  <p:transition spd="med">
    <p:fade/>
  </p:transition>
  <p:txStyles>
    <p:titleStyle>
      <a:lvl1pPr algn="l" rtl="0" eaLnBrk="0" fontAlgn="base" hangingPunct="0">
        <a:spcBef>
          <a:spcPct val="0"/>
        </a:spcBef>
        <a:spcAft>
          <a:spcPct val="0"/>
        </a:spcAft>
        <a:defRPr sz="2800" kern="1200" spc="-120">
          <a:solidFill>
            <a:schemeClr val="tx1"/>
          </a:solidFill>
          <a:effectLst>
            <a:outerShdw blurRad="50800" dist="25400" algn="tl" rotWithShape="0">
              <a:srgbClr val="000000">
                <a:alpha val="25000"/>
              </a:srgbClr>
            </a:outerShdw>
          </a:effectLst>
          <a:latin typeface="Swis721 Blk2 BT" pitchFamily="34" charset="0"/>
          <a:ea typeface="+mj-ea"/>
          <a:cs typeface="+mj-cs"/>
        </a:defRPr>
      </a:lvl1pPr>
      <a:lvl2pPr algn="l" rtl="0" eaLnBrk="0" fontAlgn="base" hangingPunct="0">
        <a:spcBef>
          <a:spcPct val="0"/>
        </a:spcBef>
        <a:spcAft>
          <a:spcPct val="0"/>
        </a:spcAft>
        <a:defRPr sz="3500">
          <a:solidFill>
            <a:srgbClr val="E46C0A"/>
          </a:solidFill>
          <a:latin typeface="Calibri" pitchFamily="34" charset="0"/>
        </a:defRPr>
      </a:lvl2pPr>
      <a:lvl3pPr algn="l" rtl="0" eaLnBrk="0" fontAlgn="base" hangingPunct="0">
        <a:spcBef>
          <a:spcPct val="0"/>
        </a:spcBef>
        <a:spcAft>
          <a:spcPct val="0"/>
        </a:spcAft>
        <a:defRPr sz="3500">
          <a:solidFill>
            <a:srgbClr val="E46C0A"/>
          </a:solidFill>
          <a:latin typeface="Calibri" pitchFamily="34" charset="0"/>
        </a:defRPr>
      </a:lvl3pPr>
      <a:lvl4pPr algn="l" rtl="0" eaLnBrk="0" fontAlgn="base" hangingPunct="0">
        <a:spcBef>
          <a:spcPct val="0"/>
        </a:spcBef>
        <a:spcAft>
          <a:spcPct val="0"/>
        </a:spcAft>
        <a:defRPr sz="3500">
          <a:solidFill>
            <a:srgbClr val="E46C0A"/>
          </a:solidFill>
          <a:latin typeface="Calibri" pitchFamily="34" charset="0"/>
        </a:defRPr>
      </a:lvl4pPr>
      <a:lvl5pPr algn="l" rtl="0" eaLnBrk="0" fontAlgn="base" hangingPunct="0">
        <a:spcBef>
          <a:spcPct val="0"/>
        </a:spcBef>
        <a:spcAft>
          <a:spcPct val="0"/>
        </a:spcAft>
        <a:defRPr sz="3500">
          <a:solidFill>
            <a:srgbClr val="E46C0A"/>
          </a:solidFill>
          <a:latin typeface="Calibri" pitchFamily="34" charset="0"/>
        </a:defRPr>
      </a:lvl5pPr>
      <a:lvl6pPr marL="457200" algn="l" rtl="0" fontAlgn="base">
        <a:spcBef>
          <a:spcPct val="0"/>
        </a:spcBef>
        <a:spcAft>
          <a:spcPct val="0"/>
        </a:spcAft>
        <a:defRPr sz="4000">
          <a:solidFill>
            <a:schemeClr val="tx1"/>
          </a:solidFill>
          <a:latin typeface="Calibri" pitchFamily="34" charset="0"/>
        </a:defRPr>
      </a:lvl6pPr>
      <a:lvl7pPr marL="914400" algn="l" rtl="0" fontAlgn="base">
        <a:spcBef>
          <a:spcPct val="0"/>
        </a:spcBef>
        <a:spcAft>
          <a:spcPct val="0"/>
        </a:spcAft>
        <a:defRPr sz="4000">
          <a:solidFill>
            <a:schemeClr val="tx1"/>
          </a:solidFill>
          <a:latin typeface="Calibri" pitchFamily="34" charset="0"/>
        </a:defRPr>
      </a:lvl7pPr>
      <a:lvl8pPr marL="1371600" algn="l" rtl="0" fontAlgn="base">
        <a:spcBef>
          <a:spcPct val="0"/>
        </a:spcBef>
        <a:spcAft>
          <a:spcPct val="0"/>
        </a:spcAft>
        <a:defRPr sz="4000">
          <a:solidFill>
            <a:schemeClr val="tx1"/>
          </a:solidFill>
          <a:latin typeface="Calibri" pitchFamily="34" charset="0"/>
        </a:defRPr>
      </a:lvl8pPr>
      <a:lvl9pPr marL="1828800" algn="l"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500" kern="1200" spc="-100">
          <a:solidFill>
            <a:srgbClr val="404040"/>
          </a:solidFill>
          <a:latin typeface="Swis721 BT"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spc="-100">
          <a:solidFill>
            <a:srgbClr val="595959"/>
          </a:solidFill>
          <a:latin typeface="Swis721 BT"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spc="-100">
          <a:solidFill>
            <a:srgbClr val="595959"/>
          </a:solidFill>
          <a:latin typeface="Swis721 BT"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600" kern="1200" spc="-100">
          <a:solidFill>
            <a:srgbClr val="595959"/>
          </a:solidFill>
          <a:latin typeface="Swis721 BT"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600" kern="1200" spc="-100">
          <a:solidFill>
            <a:srgbClr val="595959"/>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hyperlink" Target="http://cnx.org/content/m13025/latest/pxi1031.jpg" TargetMode="External"/><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1.png"/><Relationship Id="rId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01" y="4127502"/>
            <a:ext cx="9144000" cy="1968497"/>
          </a:xfrm>
          <a:prstGeom prst="rect">
            <a:avLst/>
          </a:prstGeom>
          <a:gradFill>
            <a:lin ang="16200000" scaled="0"/>
          </a:gradFill>
          <a:effectLst>
            <a:reflection stA="51000" endPos="1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Title 2"/>
          <p:cNvSpPr>
            <a:spLocks noGrp="1"/>
          </p:cNvSpPr>
          <p:nvPr>
            <p:ph type="ctrTitle"/>
          </p:nvPr>
        </p:nvSpPr>
        <p:spPr>
          <a:xfrm>
            <a:off x="181769" y="2359283"/>
            <a:ext cx="8780462" cy="1277051"/>
          </a:xfrm>
        </p:spPr>
        <p:txBody>
          <a:bodyPr/>
          <a:lstStyle/>
          <a:p>
            <a:pPr eaLnBrk="1" hangingPunct="1">
              <a:defRPr/>
            </a:pPr>
            <a:r>
              <a:rPr lang="en-US" sz="3600" spc="-90" dirty="0" smtClean="0">
                <a:effectLst/>
              </a:rPr>
              <a:t>MapleSim and the Advantages </a:t>
            </a:r>
            <a:r>
              <a:rPr lang="en-US" sz="3600" spc="-90" dirty="0" smtClean="0">
                <a:effectLst/>
              </a:rPr>
              <a:t/>
            </a:r>
            <a:br>
              <a:rPr lang="en-US" sz="3600" spc="-90" dirty="0" smtClean="0">
                <a:effectLst/>
              </a:rPr>
            </a:br>
            <a:r>
              <a:rPr lang="en-US" sz="3600" spc="-90" dirty="0" smtClean="0">
                <a:effectLst/>
              </a:rPr>
              <a:t>of </a:t>
            </a:r>
            <a:r>
              <a:rPr lang="en-US" sz="3600" spc="-90" dirty="0" smtClean="0">
                <a:effectLst/>
              </a:rPr>
              <a:t>Physical Modeling</a:t>
            </a:r>
          </a:p>
        </p:txBody>
      </p:sp>
      <p:sp>
        <p:nvSpPr>
          <p:cNvPr id="6" name="Rectangle 5"/>
          <p:cNvSpPr/>
          <p:nvPr/>
        </p:nvSpPr>
        <p:spPr>
          <a:xfrm>
            <a:off x="0" y="3951288"/>
            <a:ext cx="9144000" cy="284162"/>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mc:AlternateContent xmlns:mc="http://schemas.openxmlformats.org/markup-compatibility/2006">
        <mc:Choice xmlns:a14="http://schemas.microsoft.com/office/drawing/2010/main" Requires="a14">
          <p:sp>
            <p:nvSpPr>
              <p:cNvPr id="41" name="Subtitle 3"/>
              <p:cNvSpPr txBox="1">
                <a:spLocks/>
              </p:cNvSpPr>
              <p:nvPr/>
            </p:nvSpPr>
            <p:spPr bwMode="auto">
              <a:xfrm>
                <a:off x="356972" y="4813920"/>
                <a:ext cx="4353251" cy="741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2500" kern="1200" spc="-100">
                    <a:solidFill>
                      <a:schemeClr val="tx1">
                        <a:tint val="75000"/>
                      </a:schemeClr>
                    </a:solidFill>
                    <a:latin typeface="Swis721 BT" pitchFamily="34" charset="0"/>
                    <a:ea typeface="+mn-ea"/>
                    <a:cs typeface="+mn-cs"/>
                  </a:defRPr>
                </a:lvl1pPr>
                <a:lvl2pPr marL="457200" indent="0" algn="ctr" rtl="0" eaLnBrk="0" fontAlgn="base" hangingPunct="0">
                  <a:spcBef>
                    <a:spcPct val="20000"/>
                  </a:spcBef>
                  <a:spcAft>
                    <a:spcPct val="0"/>
                  </a:spcAft>
                  <a:buFont typeface="Arial" pitchFamily="34" charset="0"/>
                  <a:buNone/>
                  <a:defRPr sz="2000" kern="1200" spc="-100">
                    <a:solidFill>
                      <a:schemeClr val="tx1">
                        <a:tint val="75000"/>
                      </a:schemeClr>
                    </a:solidFill>
                    <a:latin typeface="Swis721 BT" pitchFamily="34" charset="0"/>
                    <a:ea typeface="+mn-ea"/>
                    <a:cs typeface="+mn-cs"/>
                  </a:defRPr>
                </a:lvl2pPr>
                <a:lvl3pPr marL="914400" indent="0" algn="ctr" rtl="0" eaLnBrk="0" fontAlgn="base" hangingPunct="0">
                  <a:spcBef>
                    <a:spcPct val="20000"/>
                  </a:spcBef>
                  <a:spcAft>
                    <a:spcPct val="0"/>
                  </a:spcAft>
                  <a:buFont typeface="Arial" pitchFamily="34" charset="0"/>
                  <a:buNone/>
                  <a:defRPr kern="1200" spc="-100">
                    <a:solidFill>
                      <a:schemeClr val="tx1">
                        <a:tint val="75000"/>
                      </a:schemeClr>
                    </a:solidFill>
                    <a:latin typeface="Swis721 BT" pitchFamily="34" charset="0"/>
                    <a:ea typeface="+mn-ea"/>
                    <a:cs typeface="+mn-cs"/>
                  </a:defRPr>
                </a:lvl3pPr>
                <a:lvl4pPr marL="1371600" indent="0" algn="ctr" rtl="0" eaLnBrk="0" fontAlgn="base" hangingPunct="0">
                  <a:spcBef>
                    <a:spcPct val="20000"/>
                  </a:spcBef>
                  <a:spcAft>
                    <a:spcPct val="0"/>
                  </a:spcAft>
                  <a:buFont typeface="Arial" pitchFamily="34" charset="0"/>
                  <a:buNone/>
                  <a:defRPr sz="1600" kern="1200" spc="-100">
                    <a:solidFill>
                      <a:schemeClr val="tx1">
                        <a:tint val="75000"/>
                      </a:schemeClr>
                    </a:solidFill>
                    <a:latin typeface="Swis721 BT" pitchFamily="34" charset="0"/>
                    <a:ea typeface="+mn-ea"/>
                    <a:cs typeface="+mn-cs"/>
                  </a:defRPr>
                </a:lvl4pPr>
                <a:lvl5pPr marL="1828800" indent="0" algn="ctr" rtl="0" eaLnBrk="0" fontAlgn="base" hangingPunct="0">
                  <a:spcBef>
                    <a:spcPct val="20000"/>
                  </a:spcBef>
                  <a:spcAft>
                    <a:spcPct val="0"/>
                  </a:spcAft>
                  <a:buFont typeface="Arial" pitchFamily="34" charset="0"/>
                  <a:buNone/>
                  <a:defRPr sz="1600" kern="1200" spc="-100">
                    <a:solidFill>
                      <a:schemeClr val="tx1">
                        <a:tint val="75000"/>
                      </a:schemeClr>
                    </a:solidFill>
                    <a:latin typeface="Swis721 B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000" i="1" spc="-30" dirty="0" smtClean="0">
                    <a:solidFill>
                      <a:schemeClr val="bg1">
                        <a:alpha val="40000"/>
                      </a:schemeClr>
                    </a:solidFill>
                  </a:rPr>
                  <a:t>RAFAEL</a:t>
                </a:r>
              </a:p>
              <a:p>
                <a:pPr algn="l" eaLnBrk="1" hangingPunct="1">
                  <a:defRPr/>
                </a:pPr>
                <a:r>
                  <a:rPr lang="en-US" sz="1600" i="1" spc="-30" dirty="0">
                    <a:solidFill>
                      <a:schemeClr val="bg1">
                        <a:alpha val="40000"/>
                      </a:schemeClr>
                    </a:solidFill>
                  </a:rPr>
                  <a:t>April 22</a:t>
                </a:r>
                <a:r>
                  <a:rPr lang="en-US" sz="1600" i="1" spc="-30" baseline="30000" dirty="0">
                    <a:solidFill>
                      <a:schemeClr val="bg1">
                        <a:alpha val="40000"/>
                      </a:schemeClr>
                    </a:solidFill>
                  </a:rPr>
                  <a:t>nd</a:t>
                </a:r>
                <a:r>
                  <a:rPr lang="en-US" sz="1600" i="1" spc="-30" dirty="0">
                    <a:solidFill>
                      <a:schemeClr val="bg1">
                        <a:alpha val="40000"/>
                      </a:schemeClr>
                    </a:solidFill>
                  </a:rPr>
                  <a:t> 2</a:t>
                </a:r>
                <a14:m>
                  <m:oMath xmlns:m="http://schemas.openxmlformats.org/officeDocument/2006/math">
                    <m:r>
                      <m:rPr>
                        <m:nor/>
                      </m:rPr>
                      <a:rPr lang="en-US" sz="1600" i="1">
                        <a:latin typeface="Times New Roman" pitchFamily="18" charset="0"/>
                        <a:cs typeface="Times New Roman" pitchFamily="18" charset="0"/>
                      </a:rPr>
                      <m:t>i</m:t>
                    </m:r>
                  </m:oMath>
                </a14:m>
                <a:r>
                  <a:rPr lang="en-US" sz="1600" i="1" spc="-30" dirty="0">
                    <a:solidFill>
                      <a:schemeClr val="bg1">
                        <a:alpha val="40000"/>
                      </a:schemeClr>
                    </a:solidFill>
                  </a:rPr>
                  <a:t>013</a:t>
                </a:r>
              </a:p>
            </p:txBody>
          </p:sp>
        </mc:Choice>
        <mc:Fallback>
          <p:sp>
            <p:nvSpPr>
              <p:cNvPr id="41" name="Subtitle 3"/>
              <p:cNvSpPr txBox="1">
                <a:spLocks noRot="1" noChangeAspect="1" noMove="1" noResize="1" noEditPoints="1" noAdjustHandles="1" noChangeArrowheads="1" noChangeShapeType="1" noTextEdit="1"/>
              </p:cNvSpPr>
              <p:nvPr/>
            </p:nvSpPr>
            <p:spPr bwMode="auto">
              <a:xfrm>
                <a:off x="356972" y="4813920"/>
                <a:ext cx="4353251" cy="741992"/>
              </a:xfrm>
              <a:prstGeom prst="rect">
                <a:avLst/>
              </a:prstGeom>
              <a:blipFill rotWithShape="1">
                <a:blip r:embed="rId4"/>
                <a:stretch>
                  <a:fillRect l="-1541" t="-4132" b="-4132"/>
                </a:stretch>
              </a:blipFill>
              <a:ln w="9525">
                <a:noFill/>
                <a:miter lim="800000"/>
                <a:headEnd/>
                <a:tailEnd/>
              </a:ln>
            </p:spPr>
            <p:txBody>
              <a:bodyPr/>
              <a:lstStyle/>
              <a:p>
                <a:r>
                  <a:rPr lang="en-GB">
                    <a:noFill/>
                  </a:rPr>
                  <a:t> </a:t>
                </a:r>
              </a:p>
            </p:txBody>
          </p:sp>
        </mc:Fallback>
      </mc:AlternateContent>
      <p:graphicFrame>
        <p:nvGraphicFramePr>
          <p:cNvPr id="42" name="Object 4"/>
          <p:cNvGraphicFramePr>
            <a:graphicFrameLocks noChangeAspect="1"/>
          </p:cNvGraphicFramePr>
          <p:nvPr>
            <p:extLst>
              <p:ext uri="{D42A27DB-BD31-4B8C-83A1-F6EECF244321}">
                <p14:modId xmlns:p14="http://schemas.microsoft.com/office/powerpoint/2010/main" val="1017598606"/>
              </p:ext>
            </p:extLst>
          </p:nvPr>
        </p:nvGraphicFramePr>
        <p:xfrm>
          <a:off x="8185255" y="4541751"/>
          <a:ext cx="608012" cy="1039813"/>
        </p:xfrm>
        <a:graphic>
          <a:graphicData uri="http://schemas.openxmlformats.org/presentationml/2006/ole">
            <mc:AlternateContent xmlns:mc="http://schemas.openxmlformats.org/markup-compatibility/2006">
              <mc:Choice xmlns:v="urn:schemas-microsoft-com:vml" Requires="v">
                <p:oleObj spid="_x0000_s12337" name="Designer Drawing" r:id="rId5" imgW="2676525" imgH="3629025" progId="Designer.Drawing.7">
                  <p:embed/>
                </p:oleObj>
              </mc:Choice>
              <mc:Fallback>
                <p:oleObj name="Designer Drawing" r:id="rId5" imgW="2676525" imgH="3629025" progId="Designer.Drawing.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255" y="4541751"/>
                        <a:ext cx="608012"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5"/>
          <p:cNvGraphicFramePr>
            <a:graphicFrameLocks noChangeAspect="1"/>
          </p:cNvGraphicFramePr>
          <p:nvPr>
            <p:extLst>
              <p:ext uri="{D42A27DB-BD31-4B8C-83A1-F6EECF244321}">
                <p14:modId xmlns:p14="http://schemas.microsoft.com/office/powerpoint/2010/main" val="2759554914"/>
              </p:ext>
            </p:extLst>
          </p:nvPr>
        </p:nvGraphicFramePr>
        <p:xfrm>
          <a:off x="7639155" y="4508414"/>
          <a:ext cx="450850" cy="1079500"/>
        </p:xfrm>
        <a:graphic>
          <a:graphicData uri="http://schemas.openxmlformats.org/presentationml/2006/ole">
            <mc:AlternateContent xmlns:mc="http://schemas.openxmlformats.org/markup-compatibility/2006">
              <mc:Choice xmlns:v="urn:schemas-microsoft-com:vml" Requires="v">
                <p:oleObj spid="_x0000_s12338" name="Designer Drawing" r:id="rId7" imgW="1990725" imgH="3771900" progId="Designer.Drawing.7">
                  <p:embed/>
                </p:oleObj>
              </mc:Choice>
              <mc:Fallback>
                <p:oleObj name="Designer Drawing" r:id="rId7" imgW="1990725" imgH="3771900" progId="Designer.Drawing.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9155" y="4508414"/>
                        <a:ext cx="4508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4" name="Group 6"/>
          <p:cNvGrpSpPr>
            <a:grpSpLocks/>
          </p:cNvGrpSpPr>
          <p:nvPr/>
        </p:nvGrpSpPr>
        <p:grpSpPr bwMode="auto">
          <a:xfrm>
            <a:off x="7626455" y="4562389"/>
            <a:ext cx="1296987" cy="1017587"/>
            <a:chOff x="1560" y="1205"/>
            <a:chExt cx="3600" cy="2238"/>
          </a:xfrm>
        </p:grpSpPr>
        <p:sp>
          <p:nvSpPr>
            <p:cNvPr id="45" name="Line 7"/>
            <p:cNvSpPr>
              <a:spLocks noChangeShapeType="1"/>
            </p:cNvSpPr>
            <p:nvPr/>
          </p:nvSpPr>
          <p:spPr bwMode="auto">
            <a:xfrm>
              <a:off x="1560" y="1205"/>
              <a:ext cx="3504" cy="2208"/>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 name="Line 8"/>
            <p:cNvSpPr>
              <a:spLocks noChangeShapeType="1"/>
            </p:cNvSpPr>
            <p:nvPr/>
          </p:nvSpPr>
          <p:spPr bwMode="auto">
            <a:xfrm flipH="1">
              <a:off x="1656" y="1235"/>
              <a:ext cx="3504" cy="2208"/>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7" name="Text Box 10"/>
          <p:cNvSpPr txBox="1">
            <a:spLocks noChangeArrowheads="1"/>
          </p:cNvSpPr>
          <p:nvPr/>
        </p:nvSpPr>
        <p:spPr bwMode="auto">
          <a:xfrm>
            <a:off x="7771541" y="5597245"/>
            <a:ext cx="1041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69975" eaLnBrk="0" hangingPunct="0">
              <a:defRPr sz="2100">
                <a:solidFill>
                  <a:schemeClr val="tx1"/>
                </a:solidFill>
                <a:latin typeface="Swis721 BlkCn BT" pitchFamily="34" charset="0"/>
                <a:cs typeface="Arial" charset="0"/>
              </a:defRPr>
            </a:lvl1pPr>
            <a:lvl2pPr marL="742950" indent="-285750" defTabSz="1069975" eaLnBrk="0" hangingPunct="0">
              <a:defRPr sz="2100">
                <a:solidFill>
                  <a:schemeClr val="tx1"/>
                </a:solidFill>
                <a:latin typeface="Swis721 BlkCn BT" pitchFamily="34" charset="0"/>
                <a:cs typeface="Arial" charset="0"/>
              </a:defRPr>
            </a:lvl2pPr>
            <a:lvl3pPr marL="1143000" indent="-228600" defTabSz="1069975" eaLnBrk="0" hangingPunct="0">
              <a:defRPr sz="2100">
                <a:solidFill>
                  <a:schemeClr val="tx1"/>
                </a:solidFill>
                <a:latin typeface="Swis721 BlkCn BT" pitchFamily="34" charset="0"/>
                <a:cs typeface="Arial" charset="0"/>
              </a:defRPr>
            </a:lvl3pPr>
            <a:lvl4pPr marL="1600200" indent="-228600" defTabSz="1069975" eaLnBrk="0" hangingPunct="0">
              <a:defRPr sz="2100">
                <a:solidFill>
                  <a:schemeClr val="tx1"/>
                </a:solidFill>
                <a:latin typeface="Swis721 BlkCn BT" pitchFamily="34" charset="0"/>
                <a:cs typeface="Arial" charset="0"/>
              </a:defRPr>
            </a:lvl4pPr>
            <a:lvl5pPr marL="2057400" indent="-228600" defTabSz="1069975" eaLnBrk="0" hangingPunct="0">
              <a:defRPr sz="2100">
                <a:solidFill>
                  <a:schemeClr val="tx1"/>
                </a:solidFill>
                <a:latin typeface="Swis721 BlkCn BT" pitchFamily="34" charset="0"/>
                <a:cs typeface="Arial" charset="0"/>
              </a:defRPr>
            </a:lvl5pPr>
            <a:lvl6pPr marL="2514600" indent="-228600" defTabSz="1069975" eaLnBrk="0" fontAlgn="base" hangingPunct="0">
              <a:spcBef>
                <a:spcPct val="0"/>
              </a:spcBef>
              <a:spcAft>
                <a:spcPct val="0"/>
              </a:spcAft>
              <a:defRPr sz="2100">
                <a:solidFill>
                  <a:schemeClr val="tx1"/>
                </a:solidFill>
                <a:latin typeface="Swis721 BlkCn BT" pitchFamily="34" charset="0"/>
                <a:cs typeface="Arial" charset="0"/>
              </a:defRPr>
            </a:lvl6pPr>
            <a:lvl7pPr marL="2971800" indent="-228600" defTabSz="1069975" eaLnBrk="0" fontAlgn="base" hangingPunct="0">
              <a:spcBef>
                <a:spcPct val="0"/>
              </a:spcBef>
              <a:spcAft>
                <a:spcPct val="0"/>
              </a:spcAft>
              <a:defRPr sz="2100">
                <a:solidFill>
                  <a:schemeClr val="tx1"/>
                </a:solidFill>
                <a:latin typeface="Swis721 BlkCn BT" pitchFamily="34" charset="0"/>
                <a:cs typeface="Arial" charset="0"/>
              </a:defRPr>
            </a:lvl7pPr>
            <a:lvl8pPr marL="3429000" indent="-228600" defTabSz="1069975" eaLnBrk="0" fontAlgn="base" hangingPunct="0">
              <a:spcBef>
                <a:spcPct val="0"/>
              </a:spcBef>
              <a:spcAft>
                <a:spcPct val="0"/>
              </a:spcAft>
              <a:defRPr sz="2100">
                <a:solidFill>
                  <a:schemeClr val="tx1"/>
                </a:solidFill>
                <a:latin typeface="Swis721 BlkCn BT" pitchFamily="34" charset="0"/>
                <a:cs typeface="Arial" charset="0"/>
              </a:defRPr>
            </a:lvl8pPr>
            <a:lvl9pPr marL="3886200" indent="-228600" defTabSz="1069975" eaLnBrk="0" fontAlgn="base" hangingPunct="0">
              <a:spcBef>
                <a:spcPct val="0"/>
              </a:spcBef>
              <a:spcAft>
                <a:spcPct val="0"/>
              </a:spcAft>
              <a:defRPr sz="2100">
                <a:solidFill>
                  <a:schemeClr val="tx1"/>
                </a:solidFill>
                <a:latin typeface="Swis721 BlkCn BT" pitchFamily="34" charset="0"/>
                <a:cs typeface="Arial" charset="0"/>
              </a:defRPr>
            </a:lvl9pPr>
          </a:lstStyle>
          <a:p>
            <a:pPr eaLnBrk="1" hangingPunct="1"/>
            <a:r>
              <a:rPr lang="en-US" dirty="0">
                <a:latin typeface="Arial" charset="0"/>
              </a:rPr>
              <a:t>please!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428728" y="1879600"/>
            <a:ext cx="7429552" cy="4192606"/>
          </a:xfrm>
          <a:prstGeom prst="rect">
            <a:avLst/>
          </a:prstGeom>
        </p:spPr>
        <p:txBody>
          <a:bodyPr/>
          <a:lstStyle/>
          <a:p>
            <a:pPr marL="342900" marR="0" lvl="0" indent="-342900" algn="l" defTabSz="457200" rtl="0" eaLnBrk="1" fontAlgn="auto" latinLnBrk="0" hangingPunct="1">
              <a:lnSpc>
                <a:spcPct val="9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Basic</a:t>
            </a:r>
            <a:r>
              <a:rPr kumimoji="0" lang="en-US" sz="2400" b="0" i="0" u="none" strike="noStrike" kern="1200" cap="none" spc="0" normalizeH="0" noProof="0" dirty="0" smtClean="0">
                <a:ln>
                  <a:noFill/>
                </a:ln>
                <a:solidFill>
                  <a:schemeClr val="tx1"/>
                </a:solidFill>
                <a:effectLst/>
                <a:uLnTx/>
                <a:uFillTx/>
                <a:latin typeface="+mn-lt"/>
                <a:ea typeface="ＭＳ Ｐゴシック" pitchFamily="34" charset="-128"/>
                <a:cs typeface="+mn-cs"/>
              </a:rPr>
              <a:t> steps for building an </a:t>
            </a:r>
            <a:r>
              <a:rPr lang="en-US" sz="2400" dirty="0" smtClean="0">
                <a:ea typeface="ＭＳ Ｐゴシック" pitchFamily="34" charset="-128"/>
              </a:rPr>
              <a:t>a</a:t>
            </a:r>
            <a:r>
              <a:rPr kumimoji="0" lang="en-US" sz="2400" b="0" i="0" u="none" strike="noStrike" kern="1200" cap="none" spc="0" normalizeH="0" noProof="0" dirty="0" smtClean="0">
                <a:ln>
                  <a:noFill/>
                </a:ln>
                <a:solidFill>
                  <a:schemeClr val="tx1"/>
                </a:solidFill>
                <a:effectLst/>
                <a:uLnTx/>
                <a:uFillTx/>
                <a:latin typeface="+mn-lt"/>
                <a:ea typeface="ＭＳ Ｐゴシック" pitchFamily="34" charset="-128"/>
                <a:cs typeface="+mn-cs"/>
              </a:rPr>
              <a:t>causal </a:t>
            </a:r>
            <a:r>
              <a:rPr kumimoji="0" lang="en-US" sz="2400" b="0" i="0" u="none" strike="noStrike" kern="1200" cap="none" spc="0" normalizeH="0" noProof="0" dirty="0" smtClean="0">
                <a:ln>
                  <a:noFill/>
                </a:ln>
                <a:solidFill>
                  <a:schemeClr val="tx1"/>
                </a:solidFill>
                <a:effectLst/>
                <a:uLnTx/>
                <a:uFillTx/>
                <a:latin typeface="+mn-lt"/>
                <a:ea typeface="ＭＳ Ｐゴシック" pitchFamily="34" charset="-128"/>
                <a:cs typeface="+mn-cs"/>
              </a:rPr>
              <a:t>model:</a:t>
            </a:r>
            <a:endParaRPr lang="en-US" sz="2400" dirty="0">
              <a:latin typeface="+mn-lt"/>
              <a:ea typeface="ＭＳ Ｐゴシック" pitchFamily="34" charset="-128"/>
              <a:cs typeface="+mn-cs"/>
            </a:endParaRPr>
          </a:p>
          <a:p>
            <a:pPr marL="342900" marR="0" lvl="0" indent="-342900" algn="l" defTabSz="457200" rtl="0" eaLnBrk="1" fontAlgn="auto" latinLnBrk="0" hangingPunct="1">
              <a:lnSpc>
                <a:spcPct val="90000"/>
              </a:lnSpc>
              <a:spcBef>
                <a:spcPct val="20000"/>
              </a:spcBef>
              <a:spcAft>
                <a:spcPts val="0"/>
              </a:spcAft>
              <a:buClrTx/>
              <a:buSzTx/>
              <a:tabLst/>
              <a:defRPr/>
            </a:pPr>
            <a:r>
              <a:rPr lang="en-CA" sz="2000" dirty="0" smtClean="0"/>
              <a:t>Use </a:t>
            </a:r>
            <a:r>
              <a:rPr lang="en-CA" sz="2000" dirty="0" smtClean="0"/>
              <a:t>blocks or components to define the topology of your </a:t>
            </a:r>
            <a:r>
              <a:rPr lang="en-CA" sz="2000" dirty="0" smtClean="0"/>
              <a:t>system</a:t>
            </a:r>
            <a:r>
              <a:rPr lang="en-US" sz="2000" dirty="0" smtClean="0">
                <a:ea typeface="ＭＳ Ｐゴシック" pitchFamily="34" charset="-128"/>
              </a:rPr>
              <a:t/>
            </a:r>
            <a:br>
              <a:rPr lang="en-US" sz="2000" dirty="0" smtClean="0">
                <a:ea typeface="ＭＳ Ｐゴシック" pitchFamily="34" charset="-128"/>
              </a:rPr>
            </a:br>
            <a:r>
              <a:rPr lang="en-US" sz="2000" dirty="0" smtClean="0">
                <a:ea typeface="ＭＳ Ｐゴシック" pitchFamily="34" charset="-128"/>
              </a:rPr>
              <a:t/>
            </a:r>
            <a:br>
              <a:rPr lang="en-US" sz="2000" dirty="0" smtClean="0">
                <a:ea typeface="ＭＳ Ｐゴシック" pitchFamily="34" charset="-128"/>
              </a:rPr>
            </a:br>
            <a:r>
              <a:rPr lang="en-US" sz="2000" dirty="0" smtClean="0">
                <a:ea typeface="ＭＳ Ｐゴシック" pitchFamily="34" charset="-128"/>
              </a:rPr>
              <a:t/>
            </a:r>
            <a:br>
              <a:rPr lang="en-US" sz="2000" dirty="0" smtClean="0">
                <a:ea typeface="ＭＳ Ｐゴシック" pitchFamily="34" charset="-128"/>
              </a:rPr>
            </a:br>
            <a:r>
              <a:rPr lang="en-US" sz="2000" dirty="0" smtClean="0">
                <a:ea typeface="ＭＳ Ｐゴシック" pitchFamily="34" charset="-128"/>
              </a:rPr>
              <a:t/>
            </a:r>
            <a:br>
              <a:rPr lang="en-US" sz="2000" dirty="0" smtClean="0">
                <a:ea typeface="ＭＳ Ｐゴシック" pitchFamily="34" charset="-128"/>
              </a:rPr>
            </a:br>
            <a:r>
              <a:rPr lang="en-US" sz="2000" dirty="0" smtClean="0">
                <a:ea typeface="ＭＳ Ｐゴシック" pitchFamily="34" charset="-128"/>
              </a:rPr>
              <a:t/>
            </a:r>
            <a:br>
              <a:rPr lang="en-US" sz="2000" dirty="0" smtClean="0">
                <a:ea typeface="ＭＳ Ｐゴシック" pitchFamily="34" charset="-128"/>
              </a:rPr>
            </a:br>
            <a:r>
              <a:rPr lang="en-US" sz="2000" dirty="0" smtClean="0">
                <a:ea typeface="ＭＳ Ｐゴシック" pitchFamily="34" charset="-128"/>
              </a:rPr>
              <a:t/>
            </a:r>
            <a:br>
              <a:rPr lang="en-US" sz="2000" dirty="0" smtClean="0">
                <a:ea typeface="ＭＳ Ｐゴシック" pitchFamily="34" charset="-128"/>
              </a:rPr>
            </a:br>
            <a:endParaRPr lang="en-US" sz="2000" dirty="0" smtClean="0">
              <a:ea typeface="ＭＳ Ｐゴシック" pitchFamily="34" charset="-128"/>
            </a:endParaRPr>
          </a:p>
        </p:txBody>
      </p:sp>
      <p:grpSp>
        <p:nvGrpSpPr>
          <p:cNvPr id="42" name="Group 40"/>
          <p:cNvGrpSpPr/>
          <p:nvPr/>
        </p:nvGrpSpPr>
        <p:grpSpPr>
          <a:xfrm>
            <a:off x="4929190" y="4429132"/>
            <a:ext cx="4035347" cy="1857389"/>
            <a:chOff x="1533529" y="4724400"/>
            <a:chExt cx="3609975" cy="1533525"/>
          </a:xfrm>
        </p:grpSpPr>
        <p:pic>
          <p:nvPicPr>
            <p:cNvPr id="43" name="Picture 15"/>
            <p:cNvPicPr>
              <a:picLocks noChangeAspect="1" noChangeArrowheads="1"/>
            </p:cNvPicPr>
            <p:nvPr/>
          </p:nvPicPr>
          <p:blipFill>
            <a:blip r:embed="rId3"/>
            <a:srcRect/>
            <a:stretch>
              <a:fillRect/>
            </a:stretch>
          </p:blipFill>
          <p:spPr bwMode="auto">
            <a:xfrm>
              <a:off x="1533529" y="4724400"/>
              <a:ext cx="3609975" cy="1533525"/>
            </a:xfrm>
            <a:prstGeom prst="rect">
              <a:avLst/>
            </a:prstGeom>
            <a:noFill/>
            <a:ln w="9525">
              <a:noFill/>
              <a:miter lim="800000"/>
              <a:headEnd/>
              <a:tailEnd/>
            </a:ln>
          </p:spPr>
        </p:pic>
        <p:sp>
          <p:nvSpPr>
            <p:cNvPr id="44" name="TextBox 11"/>
            <p:cNvSpPr txBox="1">
              <a:spLocks noChangeArrowheads="1"/>
            </p:cNvSpPr>
            <p:nvPr/>
          </p:nvSpPr>
          <p:spPr bwMode="auto">
            <a:xfrm>
              <a:off x="2905129" y="4724400"/>
              <a:ext cx="304800" cy="304800"/>
            </a:xfrm>
            <a:prstGeom prst="rect">
              <a:avLst/>
            </a:prstGeom>
            <a:noFill/>
            <a:ln w="9525">
              <a:noFill/>
              <a:miter lim="800000"/>
              <a:headEnd/>
              <a:tailEnd/>
            </a:ln>
          </p:spPr>
          <p:txBody>
            <a:bodyPr>
              <a:spAutoFit/>
            </a:bodyPr>
            <a:lstStyle/>
            <a:p>
              <a:pPr eaLnBrk="0" hangingPunct="0"/>
              <a:r>
                <a:rPr lang="en-CA">
                  <a:latin typeface="Arial" charset="0"/>
                </a:rPr>
                <a:t>R</a:t>
              </a:r>
            </a:p>
          </p:txBody>
        </p:sp>
        <p:sp>
          <p:nvSpPr>
            <p:cNvPr id="45" name="TextBox 12"/>
            <p:cNvSpPr txBox="1">
              <a:spLocks noChangeArrowheads="1"/>
            </p:cNvSpPr>
            <p:nvPr/>
          </p:nvSpPr>
          <p:spPr bwMode="auto">
            <a:xfrm>
              <a:off x="3514729" y="4724400"/>
              <a:ext cx="304800" cy="304800"/>
            </a:xfrm>
            <a:prstGeom prst="rect">
              <a:avLst/>
            </a:prstGeom>
            <a:noFill/>
            <a:ln w="9525">
              <a:noFill/>
              <a:miter lim="800000"/>
              <a:headEnd/>
              <a:tailEnd/>
            </a:ln>
          </p:spPr>
          <p:txBody>
            <a:bodyPr>
              <a:spAutoFit/>
            </a:bodyPr>
            <a:lstStyle/>
            <a:p>
              <a:pPr eaLnBrk="0" hangingPunct="0"/>
              <a:r>
                <a:rPr lang="en-CA">
                  <a:latin typeface="Arial" charset="0"/>
                </a:rPr>
                <a:t>L</a:t>
              </a:r>
            </a:p>
          </p:txBody>
        </p:sp>
        <p:sp>
          <p:nvSpPr>
            <p:cNvPr id="46" name="TextBox 13"/>
            <p:cNvSpPr txBox="1">
              <a:spLocks noChangeArrowheads="1"/>
            </p:cNvSpPr>
            <p:nvPr/>
          </p:nvSpPr>
          <p:spPr bwMode="auto">
            <a:xfrm>
              <a:off x="1685929" y="4953000"/>
              <a:ext cx="533400" cy="304800"/>
            </a:xfrm>
            <a:prstGeom prst="rect">
              <a:avLst/>
            </a:prstGeom>
            <a:noFill/>
            <a:ln w="9525">
              <a:noFill/>
              <a:miter lim="800000"/>
              <a:headEnd/>
              <a:tailEnd/>
            </a:ln>
          </p:spPr>
          <p:txBody>
            <a:bodyPr>
              <a:spAutoFit/>
            </a:bodyPr>
            <a:lstStyle/>
            <a:p>
              <a:pPr eaLnBrk="0" hangingPunct="0"/>
              <a:r>
                <a:rPr lang="en-CA">
                  <a:latin typeface="Arial" charset="0"/>
                </a:rPr>
                <a:t>v(t)</a:t>
              </a:r>
            </a:p>
          </p:txBody>
        </p:sp>
        <p:sp>
          <p:nvSpPr>
            <p:cNvPr id="47" name="TextBox 15"/>
            <p:cNvSpPr txBox="1">
              <a:spLocks noChangeArrowheads="1"/>
            </p:cNvSpPr>
            <p:nvPr/>
          </p:nvSpPr>
          <p:spPr bwMode="auto">
            <a:xfrm>
              <a:off x="4581529" y="5029200"/>
              <a:ext cx="304800" cy="304800"/>
            </a:xfrm>
            <a:prstGeom prst="rect">
              <a:avLst/>
            </a:prstGeom>
            <a:noFill/>
            <a:ln w="9525">
              <a:noFill/>
              <a:miter lim="800000"/>
              <a:headEnd/>
              <a:tailEnd/>
            </a:ln>
          </p:spPr>
          <p:txBody>
            <a:bodyPr>
              <a:spAutoFit/>
            </a:bodyPr>
            <a:lstStyle/>
            <a:p>
              <a:pPr eaLnBrk="0" hangingPunct="0"/>
              <a:r>
                <a:rPr lang="en-CA">
                  <a:latin typeface="Arial" charset="0"/>
                </a:rPr>
                <a:t>J</a:t>
              </a:r>
            </a:p>
          </p:txBody>
        </p:sp>
      </p:grpSp>
      <p:grpSp>
        <p:nvGrpSpPr>
          <p:cNvPr id="50" name="Group 49"/>
          <p:cNvGrpSpPr/>
          <p:nvPr/>
        </p:nvGrpSpPr>
        <p:grpSpPr>
          <a:xfrm>
            <a:off x="1320949" y="2798754"/>
            <a:ext cx="3520956" cy="1571636"/>
            <a:chOff x="2867025" y="4203716"/>
            <a:chExt cx="3581400" cy="1517650"/>
          </a:xfrm>
        </p:grpSpPr>
        <p:grpSp>
          <p:nvGrpSpPr>
            <p:cNvPr id="55" name="Group 99"/>
            <p:cNvGrpSpPr>
              <a:grpSpLocks/>
            </p:cNvGrpSpPr>
            <p:nvPr/>
          </p:nvGrpSpPr>
          <p:grpSpPr bwMode="auto">
            <a:xfrm>
              <a:off x="4314825" y="4508516"/>
              <a:ext cx="609600" cy="228600"/>
              <a:chOff x="3657600" y="2209800"/>
              <a:chExt cx="609600" cy="228600"/>
            </a:xfrm>
          </p:grpSpPr>
          <p:sp>
            <p:nvSpPr>
              <p:cNvPr id="113" name="Oval 94"/>
              <p:cNvSpPr>
                <a:spLocks noChangeArrowheads="1"/>
              </p:cNvSpPr>
              <p:nvPr/>
            </p:nvSpPr>
            <p:spPr bwMode="auto">
              <a:xfrm>
                <a:off x="3657600" y="2209800"/>
                <a:ext cx="152400" cy="152400"/>
              </a:xfrm>
              <a:prstGeom prst="ellipse">
                <a:avLst/>
              </a:prstGeom>
              <a:noFill/>
              <a:ln w="9525" algn="ctr">
                <a:solidFill>
                  <a:schemeClr val="tx1"/>
                </a:solidFill>
                <a:round/>
                <a:headEnd/>
                <a:tailEnd/>
              </a:ln>
            </p:spPr>
            <p:txBody>
              <a:bodyPr/>
              <a:lstStyle/>
              <a:p>
                <a:pPr eaLnBrk="0" hangingPunct="0"/>
                <a:endParaRPr lang="en-US" sz="2400">
                  <a:latin typeface="Arial" charset="0"/>
                </a:endParaRPr>
              </a:p>
            </p:txBody>
          </p:sp>
          <p:sp>
            <p:nvSpPr>
              <p:cNvPr id="114" name="Oval 95"/>
              <p:cNvSpPr>
                <a:spLocks noChangeArrowheads="1"/>
              </p:cNvSpPr>
              <p:nvPr/>
            </p:nvSpPr>
            <p:spPr bwMode="auto">
              <a:xfrm>
                <a:off x="3810000" y="2209800"/>
                <a:ext cx="152400" cy="152400"/>
              </a:xfrm>
              <a:prstGeom prst="ellipse">
                <a:avLst/>
              </a:prstGeom>
              <a:noFill/>
              <a:ln w="9525" algn="ctr">
                <a:solidFill>
                  <a:schemeClr val="tx1"/>
                </a:solidFill>
                <a:round/>
                <a:headEnd/>
                <a:tailEnd/>
              </a:ln>
            </p:spPr>
            <p:txBody>
              <a:bodyPr/>
              <a:lstStyle/>
              <a:p>
                <a:pPr eaLnBrk="0" hangingPunct="0"/>
                <a:endParaRPr lang="en-US" sz="2400">
                  <a:latin typeface="Arial" charset="0"/>
                </a:endParaRPr>
              </a:p>
            </p:txBody>
          </p:sp>
          <p:sp>
            <p:nvSpPr>
              <p:cNvPr id="115" name="Oval 96"/>
              <p:cNvSpPr>
                <a:spLocks noChangeArrowheads="1"/>
              </p:cNvSpPr>
              <p:nvPr/>
            </p:nvSpPr>
            <p:spPr bwMode="auto">
              <a:xfrm>
                <a:off x="3962400" y="2209800"/>
                <a:ext cx="152400" cy="152400"/>
              </a:xfrm>
              <a:prstGeom prst="ellipse">
                <a:avLst/>
              </a:prstGeom>
              <a:noFill/>
              <a:ln w="9525" algn="ctr">
                <a:solidFill>
                  <a:schemeClr val="tx1"/>
                </a:solidFill>
                <a:round/>
                <a:headEnd/>
                <a:tailEnd/>
              </a:ln>
            </p:spPr>
            <p:txBody>
              <a:bodyPr/>
              <a:lstStyle/>
              <a:p>
                <a:pPr eaLnBrk="0" hangingPunct="0"/>
                <a:endParaRPr lang="en-US" sz="2400">
                  <a:latin typeface="Arial" charset="0"/>
                </a:endParaRPr>
              </a:p>
            </p:txBody>
          </p:sp>
          <p:sp>
            <p:nvSpPr>
              <p:cNvPr id="116" name="Oval 97"/>
              <p:cNvSpPr>
                <a:spLocks noChangeArrowheads="1"/>
              </p:cNvSpPr>
              <p:nvPr/>
            </p:nvSpPr>
            <p:spPr bwMode="auto">
              <a:xfrm>
                <a:off x="4114800" y="2209800"/>
                <a:ext cx="152400" cy="152400"/>
              </a:xfrm>
              <a:prstGeom prst="ellipse">
                <a:avLst/>
              </a:prstGeom>
              <a:noFill/>
              <a:ln w="9525" algn="ctr">
                <a:solidFill>
                  <a:schemeClr val="tx1"/>
                </a:solidFill>
                <a:round/>
                <a:headEnd/>
                <a:tailEnd/>
              </a:ln>
            </p:spPr>
            <p:txBody>
              <a:bodyPr/>
              <a:lstStyle/>
              <a:p>
                <a:pPr eaLnBrk="0" hangingPunct="0"/>
                <a:endParaRPr lang="en-US" sz="2400">
                  <a:latin typeface="Arial" charset="0"/>
                </a:endParaRPr>
              </a:p>
            </p:txBody>
          </p:sp>
          <p:sp>
            <p:nvSpPr>
              <p:cNvPr id="117" name="Rectangle 98"/>
              <p:cNvSpPr>
                <a:spLocks noChangeArrowheads="1"/>
              </p:cNvSpPr>
              <p:nvPr/>
            </p:nvSpPr>
            <p:spPr bwMode="auto">
              <a:xfrm>
                <a:off x="3657600" y="2286000"/>
                <a:ext cx="609600" cy="152400"/>
              </a:xfrm>
              <a:prstGeom prst="rect">
                <a:avLst/>
              </a:prstGeom>
              <a:solidFill>
                <a:schemeClr val="bg1"/>
              </a:solidFill>
              <a:ln w="9525" algn="ctr">
                <a:noFill/>
                <a:round/>
                <a:headEnd/>
                <a:tailEnd/>
              </a:ln>
            </p:spPr>
            <p:txBody>
              <a:bodyPr/>
              <a:lstStyle/>
              <a:p>
                <a:pPr eaLnBrk="0" hangingPunct="0"/>
                <a:endParaRPr lang="en-US" sz="2400">
                  <a:latin typeface="Arial" charset="0"/>
                </a:endParaRPr>
              </a:p>
            </p:txBody>
          </p:sp>
        </p:grpSp>
        <p:cxnSp>
          <p:nvCxnSpPr>
            <p:cNvPr id="56" name="Straight Connector 101"/>
            <p:cNvCxnSpPr>
              <a:cxnSpLocks noChangeShapeType="1"/>
            </p:cNvCxnSpPr>
            <p:nvPr/>
          </p:nvCxnSpPr>
          <p:spPr bwMode="auto">
            <a:xfrm>
              <a:off x="4086225" y="4584716"/>
              <a:ext cx="228600" cy="1588"/>
            </a:xfrm>
            <a:prstGeom prst="line">
              <a:avLst/>
            </a:prstGeom>
            <a:noFill/>
            <a:ln w="9525" algn="ctr">
              <a:solidFill>
                <a:schemeClr val="tx1"/>
              </a:solidFill>
              <a:round/>
              <a:headEnd/>
              <a:tailEnd/>
            </a:ln>
          </p:spPr>
        </p:cxnSp>
        <p:cxnSp>
          <p:nvCxnSpPr>
            <p:cNvPr id="88" name="Straight Connector 103"/>
            <p:cNvCxnSpPr>
              <a:cxnSpLocks noChangeShapeType="1"/>
            </p:cNvCxnSpPr>
            <p:nvPr/>
          </p:nvCxnSpPr>
          <p:spPr bwMode="auto">
            <a:xfrm>
              <a:off x="4924425" y="4584716"/>
              <a:ext cx="341313" cy="1588"/>
            </a:xfrm>
            <a:prstGeom prst="line">
              <a:avLst/>
            </a:prstGeom>
            <a:noFill/>
            <a:ln w="9525" algn="ctr">
              <a:solidFill>
                <a:schemeClr val="tx1"/>
              </a:solidFill>
              <a:round/>
              <a:headEnd/>
              <a:tailEnd/>
            </a:ln>
          </p:spPr>
        </p:cxnSp>
        <p:sp>
          <p:nvSpPr>
            <p:cNvPr id="89" name="Oval 105"/>
            <p:cNvSpPr>
              <a:spLocks noChangeArrowheads="1"/>
            </p:cNvSpPr>
            <p:nvPr/>
          </p:nvSpPr>
          <p:spPr bwMode="auto">
            <a:xfrm>
              <a:off x="5076825" y="4965716"/>
              <a:ext cx="381000" cy="381000"/>
            </a:xfrm>
            <a:prstGeom prst="ellipse">
              <a:avLst/>
            </a:prstGeom>
            <a:solidFill>
              <a:schemeClr val="bg1"/>
            </a:solidFill>
            <a:ln w="9525" algn="ctr">
              <a:solidFill>
                <a:schemeClr val="tx1"/>
              </a:solidFill>
              <a:round/>
              <a:headEnd/>
              <a:tailEnd/>
            </a:ln>
          </p:spPr>
          <p:txBody>
            <a:bodyPr/>
            <a:lstStyle/>
            <a:p>
              <a:pPr eaLnBrk="0" hangingPunct="0"/>
              <a:endParaRPr lang="en-US" sz="2400">
                <a:latin typeface="Arial" charset="0"/>
              </a:endParaRPr>
            </a:p>
          </p:txBody>
        </p:sp>
        <p:sp>
          <p:nvSpPr>
            <p:cNvPr id="90" name="Rectangle 106"/>
            <p:cNvSpPr>
              <a:spLocks noChangeArrowheads="1"/>
            </p:cNvSpPr>
            <p:nvPr/>
          </p:nvSpPr>
          <p:spPr bwMode="auto">
            <a:xfrm>
              <a:off x="5229225" y="4889516"/>
              <a:ext cx="76200" cy="76200"/>
            </a:xfrm>
            <a:prstGeom prst="rect">
              <a:avLst/>
            </a:prstGeom>
            <a:noFill/>
            <a:ln w="9525" algn="ctr">
              <a:solidFill>
                <a:schemeClr val="tx1"/>
              </a:solidFill>
              <a:round/>
              <a:headEnd/>
              <a:tailEnd/>
            </a:ln>
          </p:spPr>
          <p:txBody>
            <a:bodyPr/>
            <a:lstStyle/>
            <a:p>
              <a:pPr eaLnBrk="0" hangingPunct="0"/>
              <a:endParaRPr lang="en-US" sz="2400">
                <a:latin typeface="Arial" charset="0"/>
              </a:endParaRPr>
            </a:p>
          </p:txBody>
        </p:sp>
        <p:sp>
          <p:nvSpPr>
            <p:cNvPr id="91" name="Rectangle 107"/>
            <p:cNvSpPr>
              <a:spLocks noChangeArrowheads="1"/>
            </p:cNvSpPr>
            <p:nvPr/>
          </p:nvSpPr>
          <p:spPr bwMode="auto">
            <a:xfrm>
              <a:off x="5229225" y="5346716"/>
              <a:ext cx="76200" cy="76200"/>
            </a:xfrm>
            <a:prstGeom prst="rect">
              <a:avLst/>
            </a:prstGeom>
            <a:noFill/>
            <a:ln w="9525" algn="ctr">
              <a:solidFill>
                <a:schemeClr val="tx1"/>
              </a:solidFill>
              <a:round/>
              <a:headEnd/>
              <a:tailEnd/>
            </a:ln>
          </p:spPr>
          <p:txBody>
            <a:bodyPr/>
            <a:lstStyle/>
            <a:p>
              <a:pPr eaLnBrk="0" hangingPunct="0"/>
              <a:endParaRPr lang="en-US" sz="2400">
                <a:latin typeface="Arial" charset="0"/>
              </a:endParaRPr>
            </a:p>
          </p:txBody>
        </p:sp>
        <p:cxnSp>
          <p:nvCxnSpPr>
            <p:cNvPr id="92" name="Straight Connector 109"/>
            <p:cNvCxnSpPr>
              <a:cxnSpLocks noChangeShapeType="1"/>
            </p:cNvCxnSpPr>
            <p:nvPr/>
          </p:nvCxnSpPr>
          <p:spPr bwMode="auto">
            <a:xfrm rot="4980000" flipH="1" flipV="1">
              <a:off x="5121275" y="4718066"/>
              <a:ext cx="304800" cy="38100"/>
            </a:xfrm>
            <a:prstGeom prst="line">
              <a:avLst/>
            </a:prstGeom>
            <a:noFill/>
            <a:ln w="9525" algn="ctr">
              <a:solidFill>
                <a:schemeClr val="tx1"/>
              </a:solidFill>
              <a:round/>
              <a:headEnd/>
              <a:tailEnd/>
            </a:ln>
          </p:spPr>
        </p:cxnSp>
        <p:cxnSp>
          <p:nvCxnSpPr>
            <p:cNvPr id="93" name="Straight Connector 114"/>
            <p:cNvCxnSpPr>
              <a:cxnSpLocks noChangeShapeType="1"/>
            </p:cNvCxnSpPr>
            <p:nvPr/>
          </p:nvCxnSpPr>
          <p:spPr bwMode="auto">
            <a:xfrm rot="16200000" flipV="1">
              <a:off x="4010025" y="4508516"/>
              <a:ext cx="76200" cy="76200"/>
            </a:xfrm>
            <a:prstGeom prst="line">
              <a:avLst/>
            </a:prstGeom>
            <a:noFill/>
            <a:ln w="9525" algn="ctr">
              <a:solidFill>
                <a:schemeClr val="tx1"/>
              </a:solidFill>
              <a:round/>
              <a:headEnd/>
              <a:tailEnd/>
            </a:ln>
          </p:spPr>
        </p:cxnSp>
        <p:cxnSp>
          <p:nvCxnSpPr>
            <p:cNvPr id="94" name="Straight Connector 117"/>
            <p:cNvCxnSpPr>
              <a:cxnSpLocks noChangeShapeType="1"/>
            </p:cNvCxnSpPr>
            <p:nvPr/>
          </p:nvCxnSpPr>
          <p:spPr bwMode="auto">
            <a:xfrm rot="5400000">
              <a:off x="3895725" y="4546616"/>
              <a:ext cx="152400" cy="76200"/>
            </a:xfrm>
            <a:prstGeom prst="line">
              <a:avLst/>
            </a:prstGeom>
            <a:noFill/>
            <a:ln w="9525" algn="ctr">
              <a:solidFill>
                <a:schemeClr val="tx1"/>
              </a:solidFill>
              <a:round/>
              <a:headEnd/>
              <a:tailEnd/>
            </a:ln>
          </p:spPr>
        </p:cxnSp>
        <p:cxnSp>
          <p:nvCxnSpPr>
            <p:cNvPr id="95" name="Straight Connector 121"/>
            <p:cNvCxnSpPr>
              <a:cxnSpLocks noChangeShapeType="1"/>
            </p:cNvCxnSpPr>
            <p:nvPr/>
          </p:nvCxnSpPr>
          <p:spPr bwMode="auto">
            <a:xfrm rot="1800000">
              <a:off x="3806825" y="4541854"/>
              <a:ext cx="152400" cy="76200"/>
            </a:xfrm>
            <a:prstGeom prst="line">
              <a:avLst/>
            </a:prstGeom>
            <a:noFill/>
            <a:ln w="9525" algn="ctr">
              <a:solidFill>
                <a:schemeClr val="tx1"/>
              </a:solidFill>
              <a:round/>
              <a:headEnd/>
              <a:tailEnd/>
            </a:ln>
          </p:spPr>
        </p:cxnSp>
        <p:cxnSp>
          <p:nvCxnSpPr>
            <p:cNvPr id="96" name="Straight Connector 122"/>
            <p:cNvCxnSpPr>
              <a:cxnSpLocks noChangeShapeType="1"/>
            </p:cNvCxnSpPr>
            <p:nvPr/>
          </p:nvCxnSpPr>
          <p:spPr bwMode="auto">
            <a:xfrm rot="5400000">
              <a:off x="3717925" y="4546616"/>
              <a:ext cx="152400" cy="76200"/>
            </a:xfrm>
            <a:prstGeom prst="line">
              <a:avLst/>
            </a:prstGeom>
            <a:noFill/>
            <a:ln w="9525" algn="ctr">
              <a:solidFill>
                <a:schemeClr val="tx1"/>
              </a:solidFill>
              <a:round/>
              <a:headEnd/>
              <a:tailEnd/>
            </a:ln>
          </p:spPr>
        </p:cxnSp>
        <p:cxnSp>
          <p:nvCxnSpPr>
            <p:cNvPr id="97" name="Straight Connector 123"/>
            <p:cNvCxnSpPr>
              <a:cxnSpLocks noChangeShapeType="1"/>
            </p:cNvCxnSpPr>
            <p:nvPr/>
          </p:nvCxnSpPr>
          <p:spPr bwMode="auto">
            <a:xfrm rot="1800000">
              <a:off x="3638550" y="4541854"/>
              <a:ext cx="152400" cy="76200"/>
            </a:xfrm>
            <a:prstGeom prst="line">
              <a:avLst/>
            </a:prstGeom>
            <a:noFill/>
            <a:ln w="9525" algn="ctr">
              <a:solidFill>
                <a:schemeClr val="tx1"/>
              </a:solidFill>
              <a:round/>
              <a:headEnd/>
              <a:tailEnd/>
            </a:ln>
          </p:spPr>
        </p:cxnSp>
        <p:cxnSp>
          <p:nvCxnSpPr>
            <p:cNvPr id="98" name="Straight Connector 124"/>
            <p:cNvCxnSpPr>
              <a:cxnSpLocks noChangeShapeType="1"/>
            </p:cNvCxnSpPr>
            <p:nvPr/>
          </p:nvCxnSpPr>
          <p:spPr bwMode="auto">
            <a:xfrm rot="5400000">
              <a:off x="3556000" y="4546616"/>
              <a:ext cx="152400" cy="76200"/>
            </a:xfrm>
            <a:prstGeom prst="line">
              <a:avLst/>
            </a:prstGeom>
            <a:noFill/>
            <a:ln w="9525" algn="ctr">
              <a:solidFill>
                <a:schemeClr val="tx1"/>
              </a:solidFill>
              <a:round/>
              <a:headEnd/>
              <a:tailEnd/>
            </a:ln>
          </p:spPr>
        </p:cxnSp>
        <p:cxnSp>
          <p:nvCxnSpPr>
            <p:cNvPr id="99" name="Straight Connector 125"/>
            <p:cNvCxnSpPr>
              <a:cxnSpLocks noChangeShapeType="1"/>
            </p:cNvCxnSpPr>
            <p:nvPr/>
          </p:nvCxnSpPr>
          <p:spPr bwMode="auto">
            <a:xfrm rot="16200000" flipV="1">
              <a:off x="3519488" y="4584716"/>
              <a:ext cx="76200" cy="76200"/>
            </a:xfrm>
            <a:prstGeom prst="line">
              <a:avLst/>
            </a:prstGeom>
            <a:noFill/>
            <a:ln w="9525" algn="ctr">
              <a:solidFill>
                <a:schemeClr val="tx1"/>
              </a:solidFill>
              <a:round/>
              <a:headEnd/>
              <a:tailEnd/>
            </a:ln>
          </p:spPr>
        </p:cxnSp>
        <p:cxnSp>
          <p:nvCxnSpPr>
            <p:cNvPr id="100" name="Straight Connector 126"/>
            <p:cNvCxnSpPr>
              <a:cxnSpLocks noChangeShapeType="1"/>
            </p:cNvCxnSpPr>
            <p:nvPr/>
          </p:nvCxnSpPr>
          <p:spPr bwMode="auto">
            <a:xfrm>
              <a:off x="3324225" y="4584716"/>
              <a:ext cx="200025" cy="1588"/>
            </a:xfrm>
            <a:prstGeom prst="line">
              <a:avLst/>
            </a:prstGeom>
            <a:noFill/>
            <a:ln w="9525" algn="ctr">
              <a:solidFill>
                <a:schemeClr val="tx1"/>
              </a:solidFill>
              <a:round/>
              <a:headEnd/>
              <a:tailEnd/>
            </a:ln>
          </p:spPr>
        </p:cxnSp>
        <p:sp>
          <p:nvSpPr>
            <p:cNvPr id="101" name="Oval 127"/>
            <p:cNvSpPr>
              <a:spLocks noChangeArrowheads="1"/>
            </p:cNvSpPr>
            <p:nvPr/>
          </p:nvSpPr>
          <p:spPr bwMode="auto">
            <a:xfrm>
              <a:off x="3171825" y="4965716"/>
              <a:ext cx="304800" cy="304800"/>
            </a:xfrm>
            <a:prstGeom prst="ellipse">
              <a:avLst/>
            </a:prstGeom>
            <a:noFill/>
            <a:ln w="9525" algn="ctr">
              <a:solidFill>
                <a:schemeClr val="tx1"/>
              </a:solidFill>
              <a:round/>
              <a:headEnd/>
              <a:tailEnd/>
            </a:ln>
          </p:spPr>
          <p:txBody>
            <a:bodyPr/>
            <a:lstStyle/>
            <a:p>
              <a:pPr eaLnBrk="0" hangingPunct="0"/>
              <a:endParaRPr lang="en-US" sz="2400">
                <a:latin typeface="Arial" charset="0"/>
              </a:endParaRPr>
            </a:p>
          </p:txBody>
        </p:sp>
        <p:cxnSp>
          <p:nvCxnSpPr>
            <p:cNvPr id="102" name="Straight Connector 129"/>
            <p:cNvCxnSpPr>
              <a:cxnSpLocks noChangeShapeType="1"/>
            </p:cNvCxnSpPr>
            <p:nvPr/>
          </p:nvCxnSpPr>
          <p:spPr bwMode="auto">
            <a:xfrm rot="5400000">
              <a:off x="3133726" y="4775216"/>
              <a:ext cx="381000" cy="3175"/>
            </a:xfrm>
            <a:prstGeom prst="line">
              <a:avLst/>
            </a:prstGeom>
            <a:noFill/>
            <a:ln w="9525" algn="ctr">
              <a:solidFill>
                <a:schemeClr val="tx1"/>
              </a:solidFill>
              <a:round/>
              <a:headEnd/>
              <a:tailEnd/>
            </a:ln>
          </p:spPr>
        </p:cxnSp>
        <p:sp>
          <p:nvSpPr>
            <p:cNvPr id="103" name="TextBox 132"/>
            <p:cNvSpPr txBox="1">
              <a:spLocks noChangeArrowheads="1"/>
            </p:cNvSpPr>
            <p:nvPr/>
          </p:nvSpPr>
          <p:spPr bwMode="auto">
            <a:xfrm>
              <a:off x="3122613" y="4854591"/>
              <a:ext cx="400050" cy="523875"/>
            </a:xfrm>
            <a:prstGeom prst="rect">
              <a:avLst/>
            </a:prstGeom>
            <a:noFill/>
            <a:ln w="9525">
              <a:noFill/>
              <a:miter lim="800000"/>
              <a:headEnd/>
              <a:tailEnd/>
            </a:ln>
          </p:spPr>
          <p:txBody>
            <a:bodyPr wrap="none">
              <a:spAutoFit/>
            </a:bodyPr>
            <a:lstStyle/>
            <a:p>
              <a:pPr eaLnBrk="0" hangingPunct="0"/>
              <a:r>
                <a:rPr lang="en-US" sz="2800" dirty="0"/>
                <a:t>~</a:t>
              </a:r>
            </a:p>
          </p:txBody>
        </p:sp>
        <p:cxnSp>
          <p:nvCxnSpPr>
            <p:cNvPr id="104" name="Straight Connector 134"/>
            <p:cNvCxnSpPr>
              <a:cxnSpLocks noChangeShapeType="1"/>
            </p:cNvCxnSpPr>
            <p:nvPr/>
          </p:nvCxnSpPr>
          <p:spPr bwMode="auto">
            <a:xfrm rot="4980000">
              <a:off x="5120481" y="5545948"/>
              <a:ext cx="288925" cy="36512"/>
            </a:xfrm>
            <a:prstGeom prst="line">
              <a:avLst/>
            </a:prstGeom>
            <a:noFill/>
            <a:ln w="9525" algn="ctr">
              <a:solidFill>
                <a:schemeClr val="tx1"/>
              </a:solidFill>
              <a:round/>
              <a:headEnd/>
              <a:tailEnd/>
            </a:ln>
          </p:spPr>
        </p:cxnSp>
        <p:cxnSp>
          <p:nvCxnSpPr>
            <p:cNvPr id="105" name="Straight Connector 139"/>
            <p:cNvCxnSpPr>
              <a:cxnSpLocks noChangeShapeType="1"/>
            </p:cNvCxnSpPr>
            <p:nvPr/>
          </p:nvCxnSpPr>
          <p:spPr bwMode="auto">
            <a:xfrm rot="5400000">
              <a:off x="3100388" y="5495941"/>
              <a:ext cx="449262" cy="1588"/>
            </a:xfrm>
            <a:prstGeom prst="line">
              <a:avLst/>
            </a:prstGeom>
            <a:noFill/>
            <a:ln w="9525" algn="ctr">
              <a:solidFill>
                <a:schemeClr val="tx1"/>
              </a:solidFill>
              <a:round/>
              <a:headEnd/>
              <a:tailEnd/>
            </a:ln>
          </p:spPr>
        </p:cxnSp>
        <p:cxnSp>
          <p:nvCxnSpPr>
            <p:cNvPr id="106" name="Straight Connector 143"/>
            <p:cNvCxnSpPr>
              <a:cxnSpLocks noChangeShapeType="1"/>
            </p:cNvCxnSpPr>
            <p:nvPr/>
          </p:nvCxnSpPr>
          <p:spPr bwMode="auto">
            <a:xfrm rot="10800000">
              <a:off x="3324225" y="5715016"/>
              <a:ext cx="1944688" cy="1588"/>
            </a:xfrm>
            <a:prstGeom prst="line">
              <a:avLst/>
            </a:prstGeom>
            <a:noFill/>
            <a:ln w="9525" algn="ctr">
              <a:solidFill>
                <a:schemeClr val="tx1"/>
              </a:solidFill>
              <a:round/>
              <a:headEnd/>
              <a:tailEnd/>
            </a:ln>
          </p:spPr>
        </p:cxnSp>
        <p:sp>
          <p:nvSpPr>
            <p:cNvPr id="107" name="TextBox 147"/>
            <p:cNvSpPr txBox="1">
              <a:spLocks noChangeArrowheads="1"/>
            </p:cNvSpPr>
            <p:nvPr/>
          </p:nvSpPr>
          <p:spPr bwMode="auto">
            <a:xfrm>
              <a:off x="3629025" y="4203716"/>
              <a:ext cx="314325" cy="307975"/>
            </a:xfrm>
            <a:prstGeom prst="rect">
              <a:avLst/>
            </a:prstGeom>
            <a:noFill/>
            <a:ln w="9525">
              <a:noFill/>
              <a:miter lim="800000"/>
              <a:headEnd/>
              <a:tailEnd/>
            </a:ln>
          </p:spPr>
          <p:txBody>
            <a:bodyPr wrap="none">
              <a:spAutoFit/>
            </a:bodyPr>
            <a:lstStyle/>
            <a:p>
              <a:pPr eaLnBrk="0" hangingPunct="0"/>
              <a:r>
                <a:rPr lang="en-US"/>
                <a:t>R</a:t>
              </a:r>
            </a:p>
          </p:txBody>
        </p:sp>
        <p:sp>
          <p:nvSpPr>
            <p:cNvPr id="108" name="TextBox 148"/>
            <p:cNvSpPr txBox="1">
              <a:spLocks noChangeArrowheads="1"/>
            </p:cNvSpPr>
            <p:nvPr/>
          </p:nvSpPr>
          <p:spPr bwMode="auto">
            <a:xfrm>
              <a:off x="4467225" y="4203716"/>
              <a:ext cx="292100" cy="307975"/>
            </a:xfrm>
            <a:prstGeom prst="rect">
              <a:avLst/>
            </a:prstGeom>
            <a:noFill/>
            <a:ln w="9525">
              <a:noFill/>
              <a:miter lim="800000"/>
              <a:headEnd/>
              <a:tailEnd/>
            </a:ln>
          </p:spPr>
          <p:txBody>
            <a:bodyPr wrap="none">
              <a:spAutoFit/>
            </a:bodyPr>
            <a:lstStyle/>
            <a:p>
              <a:pPr eaLnBrk="0" hangingPunct="0"/>
              <a:r>
                <a:rPr lang="en-US"/>
                <a:t>L</a:t>
              </a:r>
            </a:p>
          </p:txBody>
        </p:sp>
        <p:sp>
          <p:nvSpPr>
            <p:cNvPr id="109" name="TextBox 149"/>
            <p:cNvSpPr txBox="1">
              <a:spLocks noChangeArrowheads="1"/>
            </p:cNvSpPr>
            <p:nvPr/>
          </p:nvSpPr>
          <p:spPr bwMode="auto">
            <a:xfrm>
              <a:off x="2867025" y="4965716"/>
              <a:ext cx="314325" cy="307975"/>
            </a:xfrm>
            <a:prstGeom prst="rect">
              <a:avLst/>
            </a:prstGeom>
            <a:noFill/>
            <a:ln w="9525">
              <a:noFill/>
              <a:miter lim="800000"/>
              <a:headEnd/>
              <a:tailEnd/>
            </a:ln>
          </p:spPr>
          <p:txBody>
            <a:bodyPr wrap="none">
              <a:spAutoFit/>
            </a:bodyPr>
            <a:lstStyle/>
            <a:p>
              <a:pPr eaLnBrk="0" hangingPunct="0"/>
              <a:r>
                <a:rPr lang="en-US"/>
                <a:t>V</a:t>
              </a:r>
            </a:p>
          </p:txBody>
        </p:sp>
        <p:sp>
          <p:nvSpPr>
            <p:cNvPr id="110" name="Flowchart: Direct Access Storage 109"/>
            <p:cNvSpPr/>
            <p:nvPr/>
          </p:nvSpPr>
          <p:spPr bwMode="auto">
            <a:xfrm>
              <a:off x="5762625" y="4813316"/>
              <a:ext cx="381000" cy="6858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3600000" rev="0"/>
              </a:camera>
              <a:lightRig rig="threePt" dir="t"/>
            </a:scene3d>
          </p:spPr>
          <p:txBody>
            <a:bodyPr/>
            <a:lstStyle/>
            <a:p>
              <a:pPr eaLnBrk="0" hangingPunct="0">
                <a:defRPr/>
              </a:pPr>
              <a:endParaRPr lang="en-US" sz="2400">
                <a:latin typeface="Arial" charset="0"/>
                <a:ea typeface="ＭＳ Ｐゴシック" charset="-128"/>
              </a:endParaRPr>
            </a:p>
          </p:txBody>
        </p:sp>
        <p:cxnSp>
          <p:nvCxnSpPr>
            <p:cNvPr id="111" name="Straight Connector 153"/>
            <p:cNvCxnSpPr>
              <a:cxnSpLocks noChangeShapeType="1"/>
            </p:cNvCxnSpPr>
            <p:nvPr/>
          </p:nvCxnSpPr>
          <p:spPr bwMode="auto">
            <a:xfrm rot="-240000">
              <a:off x="6016625" y="5141929"/>
              <a:ext cx="431800" cy="38100"/>
            </a:xfrm>
            <a:prstGeom prst="line">
              <a:avLst/>
            </a:prstGeom>
            <a:noFill/>
            <a:ln w="57150" algn="ctr">
              <a:solidFill>
                <a:schemeClr val="accent1"/>
              </a:solidFill>
              <a:round/>
              <a:headEnd/>
              <a:tailEnd/>
            </a:ln>
          </p:spPr>
        </p:cxnSp>
        <p:cxnSp>
          <p:nvCxnSpPr>
            <p:cNvPr id="112" name="Straight Connector 157"/>
            <p:cNvCxnSpPr>
              <a:cxnSpLocks noChangeShapeType="1"/>
            </p:cNvCxnSpPr>
            <p:nvPr/>
          </p:nvCxnSpPr>
          <p:spPr bwMode="auto">
            <a:xfrm>
              <a:off x="5265738" y="5160979"/>
              <a:ext cx="576262" cy="1587"/>
            </a:xfrm>
            <a:prstGeom prst="line">
              <a:avLst/>
            </a:prstGeom>
            <a:noFill/>
            <a:ln w="9525" algn="ctr">
              <a:solidFill>
                <a:schemeClr val="tx1"/>
              </a:solidFill>
              <a:round/>
              <a:headEnd/>
              <a:tailEnd/>
            </a:ln>
          </p:spPr>
        </p:cxnSp>
      </p:grpSp>
      <p:cxnSp>
        <p:nvCxnSpPr>
          <p:cNvPr id="119" name="Elbow Connector 118"/>
          <p:cNvCxnSpPr/>
          <p:nvPr/>
        </p:nvCxnSpPr>
        <p:spPr>
          <a:xfrm>
            <a:off x="2876459" y="4249742"/>
            <a:ext cx="1723020" cy="1095530"/>
          </a:xfrm>
          <a:prstGeom prst="bentConnector3">
            <a:avLst>
              <a:gd name="adj1" fmla="val -306"/>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1"/>
          <p:cNvSpPr txBox="1">
            <a:spLocks noChangeArrowheads="1"/>
          </p:cNvSpPr>
          <p:nvPr/>
        </p:nvSpPr>
        <p:spPr bwMode="auto">
          <a:xfrm>
            <a:off x="228600" y="841633"/>
            <a:ext cx="866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dirty="0" smtClean="0">
                <a:solidFill>
                  <a:srgbClr val="FF0000"/>
                </a:solidFill>
                <a:latin typeface="Swis721 Blk2 BT" pitchFamily="34" charset="0"/>
              </a:rPr>
              <a:t>Physical Modelling – Faster &amp; Intuitive</a:t>
            </a:r>
          </a:p>
        </p:txBody>
      </p:sp>
    </p:spTree>
    <p:extLst>
      <p:ext uri="{BB962C8B-B14F-4D97-AF65-F5344CB8AC3E}">
        <p14:creationId xmlns:p14="http://schemas.microsoft.com/office/powerpoint/2010/main" val="1409839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accent6">
                    <a:lumMod val="75000"/>
                  </a:schemeClr>
                </a:solidFill>
              </a:rPr>
              <a:t>Maplesoft engineering solution</a:t>
            </a:r>
            <a:endParaRPr lang="en-US" dirty="0">
              <a:solidFill>
                <a:schemeClr val="accent6">
                  <a:lumMod val="75000"/>
                </a:schemeClr>
              </a:solidFill>
            </a:endParaRPr>
          </a:p>
        </p:txBody>
      </p:sp>
      <p:grpSp>
        <p:nvGrpSpPr>
          <p:cNvPr id="19459" name="Group 37"/>
          <p:cNvGrpSpPr>
            <a:grpSpLocks/>
          </p:cNvGrpSpPr>
          <p:nvPr/>
        </p:nvGrpSpPr>
        <p:grpSpPr bwMode="auto">
          <a:xfrm>
            <a:off x="457200" y="1163638"/>
            <a:ext cx="1509713" cy="2835275"/>
            <a:chOff x="457200" y="1163638"/>
            <a:chExt cx="1509713" cy="2835742"/>
          </a:xfrm>
        </p:grpSpPr>
        <p:sp>
          <p:nvSpPr>
            <p:cNvPr id="4" name="Rectangle 3"/>
            <p:cNvSpPr/>
            <p:nvPr/>
          </p:nvSpPr>
          <p:spPr>
            <a:xfrm>
              <a:off x="457200" y="1163638"/>
              <a:ext cx="1509713" cy="2835742"/>
            </a:xfrm>
            <a:prstGeom prst="rect">
              <a:avLst/>
            </a:prstGeom>
            <a:gradFill flip="none" rotWithShape="1">
              <a:gsLst>
                <a:gs pos="0">
                  <a:srgbClr val="004D78"/>
                </a:gs>
                <a:gs pos="100000">
                  <a:schemeClr val="accent1"/>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Control</a:t>
              </a:r>
              <a:br>
                <a:rPr lang="en-US" dirty="0"/>
              </a:br>
              <a:r>
                <a:rPr lang="en-US" dirty="0"/>
                <a:t>Design</a:t>
              </a:r>
            </a:p>
            <a:p>
              <a:pPr algn="ctr">
                <a:defRPr/>
              </a:pPr>
              <a:r>
                <a:rPr lang="en-US" dirty="0"/>
                <a:t>Toolbox</a:t>
              </a:r>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p:txBody>
        </p:sp>
        <p:pic>
          <p:nvPicPr>
            <p:cNvPr id="24" name="Picture 2"/>
            <p:cNvPicPr>
              <a:picLocks noChangeAspect="1" noChangeArrowheads="1"/>
            </p:cNvPicPr>
            <p:nvPr/>
          </p:nvPicPr>
          <p:blipFill>
            <a:blip r:embed="rId3" cstate="screen">
              <a:lum bright="-49000" contrast="67000"/>
            </a:blip>
            <a:srcRect/>
            <a:stretch>
              <a:fillRect/>
            </a:stretch>
          </p:blipFill>
          <p:spPr bwMode="auto">
            <a:xfrm>
              <a:off x="602245" y="2214854"/>
              <a:ext cx="1246797" cy="977609"/>
            </a:xfrm>
            <a:prstGeom prst="roundRect">
              <a:avLst>
                <a:gd name="adj" fmla="val 0"/>
              </a:avLst>
            </a:prstGeom>
            <a:solidFill>
              <a:srgbClr val="FFFFFF">
                <a:shade val="85000"/>
              </a:srgbClr>
            </a:solidFill>
            <a:ln>
              <a:solidFill>
                <a:schemeClr val="bg1">
                  <a:lumMod val="75000"/>
                </a:schemeClr>
              </a:solidFill>
            </a:ln>
            <a:effectLst>
              <a:reflection blurRad="12700" stA="38000" endPos="28000" dist="5000" dir="5400000" sy="-100000" algn="bl" rotWithShape="0"/>
            </a:effectLst>
          </p:spPr>
        </p:pic>
        <p:pic>
          <p:nvPicPr>
            <p:cNvPr id="25" name="Picture 4"/>
            <p:cNvPicPr>
              <a:picLocks noChangeAspect="1" noChangeArrowheads="1"/>
            </p:cNvPicPr>
            <p:nvPr/>
          </p:nvPicPr>
          <p:blipFill>
            <a:blip r:embed="rId4">
              <a:lum bright="-40000" contrast="62000"/>
            </a:blip>
            <a:srcRect/>
            <a:stretch>
              <a:fillRect/>
            </a:stretch>
          </p:blipFill>
          <p:spPr bwMode="auto">
            <a:xfrm>
              <a:off x="1031875" y="3014968"/>
              <a:ext cx="893763" cy="616051"/>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grpSp>
        <p:nvGrpSpPr>
          <p:cNvPr id="19460" name="Group 36"/>
          <p:cNvGrpSpPr>
            <a:grpSpLocks/>
          </p:cNvGrpSpPr>
          <p:nvPr/>
        </p:nvGrpSpPr>
        <p:grpSpPr bwMode="auto">
          <a:xfrm>
            <a:off x="485775" y="4113213"/>
            <a:ext cx="6743700" cy="1557337"/>
            <a:chOff x="486124" y="4113969"/>
            <a:chExt cx="6743700" cy="1557338"/>
          </a:xfrm>
        </p:grpSpPr>
        <p:grpSp>
          <p:nvGrpSpPr>
            <p:cNvPr id="19475" name="Group 20"/>
            <p:cNvGrpSpPr>
              <a:grpSpLocks/>
            </p:cNvGrpSpPr>
            <p:nvPr/>
          </p:nvGrpSpPr>
          <p:grpSpPr bwMode="auto">
            <a:xfrm>
              <a:off x="486124" y="4113969"/>
              <a:ext cx="6743700" cy="1557338"/>
              <a:chOff x="457200" y="4054475"/>
              <a:chExt cx="6743700" cy="1557338"/>
            </a:xfrm>
          </p:grpSpPr>
          <p:sp>
            <p:nvSpPr>
              <p:cNvPr id="6" name="Rectangle 5"/>
              <p:cNvSpPr/>
              <p:nvPr/>
            </p:nvSpPr>
            <p:spPr>
              <a:xfrm>
                <a:off x="457200" y="4054475"/>
                <a:ext cx="6743700" cy="1023938"/>
              </a:xfrm>
              <a:prstGeom prst="rect">
                <a:avLst/>
              </a:prstGeom>
              <a:gradFill flip="none" rotWithShape="1">
                <a:gsLst>
                  <a:gs pos="0">
                    <a:srgbClr val="004D78"/>
                  </a:gs>
                  <a:gs pos="99000">
                    <a:schemeClr val="accent1"/>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Maple </a:t>
                </a:r>
                <a:r>
                  <a:rPr lang="en-US" dirty="0" smtClean="0"/>
                  <a:t>17</a:t>
                </a:r>
                <a:r>
                  <a:rPr lang="en-US" dirty="0"/>
                  <a:t>			</a:t>
                </a:r>
                <a:endParaRPr lang="en-US" dirty="0"/>
              </a:p>
            </p:txBody>
          </p:sp>
          <p:sp>
            <p:nvSpPr>
              <p:cNvPr id="7" name="Rectangle 6"/>
              <p:cNvSpPr/>
              <p:nvPr/>
            </p:nvSpPr>
            <p:spPr>
              <a:xfrm>
                <a:off x="457200" y="5226051"/>
                <a:ext cx="6743700" cy="385762"/>
              </a:xfrm>
              <a:prstGeom prst="rect">
                <a:avLst/>
              </a:prstGeom>
              <a:gradFill flip="none" rotWithShape="1">
                <a:gsLst>
                  <a:gs pos="1000">
                    <a:srgbClr val="004D78"/>
                  </a:gs>
                  <a:gs pos="100000">
                    <a:schemeClr val="accent1"/>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Maple Toolboxes</a:t>
                </a:r>
                <a:endParaRPr lang="en-US" dirty="0"/>
              </a:p>
            </p:txBody>
          </p:sp>
        </p:grpSp>
        <p:pic>
          <p:nvPicPr>
            <p:cNvPr id="19476" name="Picture 25" descr="M13_Core screen.JPG"/>
            <p:cNvPicPr>
              <a:picLocks noChangeAspect="1"/>
            </p:cNvPicPr>
            <p:nvPr/>
          </p:nvPicPr>
          <p:blipFill>
            <a:blip r:embed="rId5">
              <a:lum bright="-36000" contrast="54000"/>
              <a:extLst>
                <a:ext uri="{28A0092B-C50C-407E-A947-70E740481C1C}">
                  <a14:useLocalDpi xmlns:a14="http://schemas.microsoft.com/office/drawing/2010/main" val="0"/>
                </a:ext>
              </a:extLst>
            </a:blip>
            <a:srcRect/>
            <a:stretch>
              <a:fillRect/>
            </a:stretch>
          </p:blipFill>
          <p:spPr bwMode="auto">
            <a:xfrm>
              <a:off x="3886898" y="4261607"/>
              <a:ext cx="1351589" cy="8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1" name="Group 39"/>
          <p:cNvGrpSpPr>
            <a:grpSpLocks/>
          </p:cNvGrpSpPr>
          <p:nvPr/>
        </p:nvGrpSpPr>
        <p:grpSpPr bwMode="auto">
          <a:xfrm>
            <a:off x="5691188" y="1163638"/>
            <a:ext cx="1509712" cy="2835275"/>
            <a:chOff x="5691187" y="1163638"/>
            <a:chExt cx="1509713" cy="2835741"/>
          </a:xfrm>
        </p:grpSpPr>
        <p:sp>
          <p:nvSpPr>
            <p:cNvPr id="5" name="Rectangle 4"/>
            <p:cNvSpPr/>
            <p:nvPr/>
          </p:nvSpPr>
          <p:spPr>
            <a:xfrm>
              <a:off x="5691187" y="1163638"/>
              <a:ext cx="1509713" cy="2835741"/>
            </a:xfrm>
            <a:prstGeom prst="rect">
              <a:avLst/>
            </a:prstGeom>
            <a:gradFill flip="none" rotWithShape="1">
              <a:gsLst>
                <a:gs pos="0">
                  <a:srgbClr val="004D78"/>
                </a:gs>
                <a:gs pos="100000">
                  <a:schemeClr val="accent1"/>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Connectivity</a:t>
              </a:r>
              <a:br>
                <a:rPr lang="en-US" dirty="0"/>
              </a:br>
              <a:r>
                <a:rPr lang="en-US" dirty="0"/>
                <a:t>Toolboxes</a:t>
              </a:r>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p:txBody>
        </p:sp>
        <p:pic>
          <p:nvPicPr>
            <p:cNvPr id="30" name="Picture 2" descr="http://www.neduet.edu.pk/Automotive/lab%20pics/SteeringSuspension.jpg"/>
            <p:cNvPicPr>
              <a:picLocks noChangeAspect="1" noChangeArrowheads="1"/>
            </p:cNvPicPr>
            <p:nvPr/>
          </p:nvPicPr>
          <p:blipFill>
            <a:blip r:embed="rId6"/>
            <a:srcRect/>
            <a:stretch>
              <a:fillRect/>
            </a:stretch>
          </p:blipFill>
          <p:spPr bwMode="auto">
            <a:xfrm>
              <a:off x="5799137" y="2618027"/>
              <a:ext cx="1122363" cy="841513"/>
            </a:xfrm>
            <a:prstGeom prst="rect">
              <a:avLst/>
            </a:prstGeom>
            <a:noFill/>
            <a:ln w="19050">
              <a:solidFill>
                <a:schemeClr val="bg1">
                  <a:lumMod val="75000"/>
                </a:schemeClr>
              </a:solidFill>
            </a:ln>
          </p:spPr>
        </p:pic>
        <p:pic>
          <p:nvPicPr>
            <p:cNvPr id="18434" name="Picture 2" descr="See full size image">
              <a:hlinkClick r:id="rId7"/>
            </p:cNvPr>
            <p:cNvPicPr>
              <a:picLocks noChangeAspect="1" noChangeArrowheads="1"/>
            </p:cNvPicPr>
            <p:nvPr/>
          </p:nvPicPr>
          <p:blipFill>
            <a:blip r:embed="rId8"/>
            <a:srcRect l="9972" t="8541" r="10762"/>
            <a:stretch>
              <a:fillRect/>
            </a:stretch>
          </p:blipFill>
          <p:spPr bwMode="auto">
            <a:xfrm>
              <a:off x="6234112" y="2030555"/>
              <a:ext cx="830263" cy="697027"/>
            </a:xfrm>
            <a:prstGeom prst="rect">
              <a:avLst/>
            </a:prstGeom>
            <a:noFill/>
            <a:ln>
              <a:solidFill>
                <a:schemeClr val="bg1">
                  <a:lumMod val="75000"/>
                </a:schemeClr>
              </a:solidFill>
            </a:ln>
          </p:spPr>
        </p:pic>
      </p:grpSp>
      <p:grpSp>
        <p:nvGrpSpPr>
          <p:cNvPr id="19462" name="Group 26"/>
          <p:cNvGrpSpPr>
            <a:grpSpLocks/>
          </p:cNvGrpSpPr>
          <p:nvPr/>
        </p:nvGrpSpPr>
        <p:grpSpPr bwMode="auto">
          <a:xfrm>
            <a:off x="7340600" y="1163638"/>
            <a:ext cx="1685925" cy="1851025"/>
            <a:chOff x="7339858" y="1163636"/>
            <a:chExt cx="1686695" cy="1851259"/>
          </a:xfrm>
        </p:grpSpPr>
        <p:sp>
          <p:nvSpPr>
            <p:cNvPr id="34" name="Pentagon 33"/>
            <p:cNvSpPr/>
            <p:nvPr/>
          </p:nvSpPr>
          <p:spPr>
            <a:xfrm>
              <a:off x="7339858" y="1163636"/>
              <a:ext cx="1686695" cy="866885"/>
            </a:xfrm>
            <a:prstGeom prst="homePlate">
              <a:avLst/>
            </a:prstGeom>
            <a:gradFill flip="none" rotWithShape="1">
              <a:gsLst>
                <a:gs pos="0">
                  <a:schemeClr val="tx1">
                    <a:lumMod val="50000"/>
                    <a:lumOff val="50000"/>
                  </a:schemeClr>
                </a:gs>
                <a:gs pos="100000">
                  <a:schemeClr val="bg1">
                    <a:lumMod val="75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Simulink</a:t>
              </a:r>
              <a:r>
                <a:rPr lang="en-US" dirty="0"/>
                <a:t> RTW</a:t>
              </a:r>
              <a:br>
                <a:rPr lang="en-US" dirty="0"/>
              </a:br>
              <a:r>
                <a:rPr lang="en-US" dirty="0" err="1"/>
                <a:t>Toolchain</a:t>
              </a:r>
              <a:endParaRPr lang="en-US" dirty="0"/>
            </a:p>
          </p:txBody>
        </p:sp>
        <p:sp>
          <p:nvSpPr>
            <p:cNvPr id="35" name="Pentagon 34"/>
            <p:cNvSpPr/>
            <p:nvPr/>
          </p:nvSpPr>
          <p:spPr>
            <a:xfrm>
              <a:off x="7339858" y="2148010"/>
              <a:ext cx="1686695" cy="866885"/>
            </a:xfrm>
            <a:prstGeom prst="homePlate">
              <a:avLst/>
            </a:prstGeom>
            <a:gradFill flip="none" rotWithShape="1">
              <a:gsLst>
                <a:gs pos="0">
                  <a:schemeClr val="tx1">
                    <a:lumMod val="50000"/>
                    <a:lumOff val="50000"/>
                  </a:schemeClr>
                </a:gs>
                <a:gs pos="100000">
                  <a:schemeClr val="bg1">
                    <a:lumMod val="75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LabVIEW</a:t>
              </a:r>
              <a:r>
                <a:rPr lang="en-US" dirty="0"/>
                <a:t> RT</a:t>
              </a:r>
              <a:br>
                <a:rPr lang="en-US" dirty="0"/>
              </a:br>
              <a:r>
                <a:rPr lang="en-US" dirty="0" err="1"/>
                <a:t>Toolchain</a:t>
              </a:r>
              <a:endParaRPr lang="en-US" dirty="0"/>
            </a:p>
          </p:txBody>
        </p:sp>
      </p:grpSp>
      <p:sp>
        <p:nvSpPr>
          <p:cNvPr id="36" name="Pentagon 35"/>
          <p:cNvSpPr/>
          <p:nvPr/>
        </p:nvSpPr>
        <p:spPr>
          <a:xfrm>
            <a:off x="7340600" y="3132138"/>
            <a:ext cx="1685925" cy="866775"/>
          </a:xfrm>
          <a:prstGeom prst="homePlate">
            <a:avLst/>
          </a:prstGeom>
          <a:gradFill flip="none" rotWithShape="1">
            <a:gsLst>
              <a:gs pos="0">
                <a:schemeClr val="bg1">
                  <a:lumMod val="50000"/>
                </a:schemeClr>
              </a:gs>
              <a:gs pos="100000">
                <a:schemeClr val="bg1">
                  <a:lumMod val="75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CAD</a:t>
            </a:r>
            <a:br>
              <a:rPr lang="en-US" dirty="0"/>
            </a:br>
            <a:r>
              <a:rPr lang="en-US" dirty="0" err="1"/>
              <a:t>Toolchain</a:t>
            </a:r>
            <a:endParaRPr lang="en-US" dirty="0"/>
          </a:p>
        </p:txBody>
      </p:sp>
      <p:grpSp>
        <p:nvGrpSpPr>
          <p:cNvPr id="19464" name="Group 28"/>
          <p:cNvGrpSpPr>
            <a:grpSpLocks/>
          </p:cNvGrpSpPr>
          <p:nvPr/>
        </p:nvGrpSpPr>
        <p:grpSpPr bwMode="auto">
          <a:xfrm>
            <a:off x="2090738" y="1163638"/>
            <a:ext cx="3457575" cy="2835275"/>
            <a:chOff x="2090738" y="1163637"/>
            <a:chExt cx="3457575" cy="2835741"/>
          </a:xfrm>
        </p:grpSpPr>
        <p:sp>
          <p:nvSpPr>
            <p:cNvPr id="3" name="Rectangle 2"/>
            <p:cNvSpPr/>
            <p:nvPr/>
          </p:nvSpPr>
          <p:spPr>
            <a:xfrm>
              <a:off x="2090738" y="1163637"/>
              <a:ext cx="3457575" cy="2835741"/>
            </a:xfrm>
            <a:prstGeom prst="rect">
              <a:avLst/>
            </a:prstGeom>
            <a:gradFill flip="none" rotWithShape="1">
              <a:gsLst>
                <a:gs pos="0">
                  <a:srgbClr val="004D78"/>
                </a:gs>
                <a:gs pos="100000">
                  <a:schemeClr val="accent1"/>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MapleSim </a:t>
              </a:r>
              <a:r>
                <a:rPr lang="en-US" sz="2400" dirty="0" smtClean="0"/>
                <a:t>6.1</a:t>
              </a:r>
              <a:endParaRPr lang="en-US" sz="2400"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p:txBody>
        </p:sp>
        <p:pic>
          <p:nvPicPr>
            <p:cNvPr id="46" name="Picture 3" descr="Z:\MapleSim\V3\Images\suspension1.png"/>
            <p:cNvPicPr>
              <a:picLocks noChangeAspect="1" noChangeArrowheads="1"/>
            </p:cNvPicPr>
            <p:nvPr/>
          </p:nvPicPr>
          <p:blipFill>
            <a:blip r:embed="rId9">
              <a:lum bright="-26000" contrast="42000"/>
            </a:blip>
            <a:srcRect/>
            <a:stretch>
              <a:fillRect/>
            </a:stretch>
          </p:blipFill>
          <p:spPr bwMode="auto">
            <a:xfrm>
              <a:off x="2252663" y="1903534"/>
              <a:ext cx="2844800" cy="1710018"/>
            </a:xfrm>
            <a:prstGeom prst="rect">
              <a:avLst/>
            </a:prstGeom>
            <a:ln>
              <a:noFill/>
            </a:ln>
            <a:effectLst>
              <a:outerShdw blurRad="292100" dist="139700" dir="2700000" algn="tl" rotWithShape="0">
                <a:srgbClr val="333333">
                  <a:alpha val="65000"/>
                </a:srgbClr>
              </a:outerShdw>
            </a:effectLst>
          </p:spPr>
        </p:pic>
        <p:pic>
          <p:nvPicPr>
            <p:cNvPr id="47" name="Picture 2" descr="Z:\MapleSim\V3\Images\suspension4.png"/>
            <p:cNvPicPr>
              <a:picLocks noChangeAspect="1" noChangeArrowheads="1"/>
            </p:cNvPicPr>
            <p:nvPr/>
          </p:nvPicPr>
          <p:blipFill>
            <a:blip r:embed="rId10">
              <a:lum bright="-26000" contrast="42000"/>
            </a:blip>
            <a:srcRect/>
            <a:stretch>
              <a:fillRect/>
            </a:stretch>
          </p:blipFill>
          <p:spPr bwMode="auto">
            <a:xfrm>
              <a:off x="4129088" y="1878129"/>
              <a:ext cx="1216025" cy="736721"/>
            </a:xfrm>
            <a:prstGeom prst="rect">
              <a:avLst/>
            </a:prstGeom>
            <a:noFill/>
            <a:effectLst>
              <a:outerShdw blurRad="50800" dist="38100" dir="18900000" algn="bl" rotWithShape="0">
                <a:prstClr val="black">
                  <a:alpha val="40000"/>
                </a:prstClr>
              </a:outerShdw>
            </a:effectLst>
          </p:spPr>
        </p:pic>
        <p:pic>
          <p:nvPicPr>
            <p:cNvPr id="48" name="Picture 4" descr="Z:\MapleSim\V3\Images\suspension2.png"/>
            <p:cNvPicPr>
              <a:picLocks noChangeAspect="1" noChangeArrowheads="1"/>
            </p:cNvPicPr>
            <p:nvPr/>
          </p:nvPicPr>
          <p:blipFill>
            <a:blip r:embed="rId11">
              <a:lum bright="-26000" contrast="42000"/>
            </a:blip>
            <a:srcRect/>
            <a:stretch>
              <a:fillRect/>
            </a:stretch>
          </p:blipFill>
          <p:spPr bwMode="auto">
            <a:xfrm>
              <a:off x="4405313" y="2675185"/>
              <a:ext cx="1066800" cy="1243216"/>
            </a:xfrm>
            <a:prstGeom prst="rect">
              <a:avLst/>
            </a:prstGeom>
            <a:noFill/>
            <a:effectLst>
              <a:outerShdw blurRad="50800" dist="38100" dir="18900000" algn="bl" rotWithShape="0">
                <a:prstClr val="black">
                  <a:alpha val="40000"/>
                </a:prstClr>
              </a:outerShdw>
            </a:effectLst>
          </p:spPr>
        </p:pic>
        <p:pic>
          <p:nvPicPr>
            <p:cNvPr id="49" name="Picture 5" descr="Z:\MapleSim\V3\Images\suspension3.png"/>
            <p:cNvPicPr>
              <a:picLocks noChangeAspect="1" noChangeArrowheads="1"/>
            </p:cNvPicPr>
            <p:nvPr/>
          </p:nvPicPr>
          <p:blipFill>
            <a:blip r:embed="rId12"/>
            <a:srcRect/>
            <a:stretch>
              <a:fillRect/>
            </a:stretch>
          </p:blipFill>
          <p:spPr bwMode="auto">
            <a:xfrm>
              <a:off x="2397125" y="2891121"/>
              <a:ext cx="1322388" cy="984412"/>
            </a:xfrm>
            <a:prstGeom prst="rect">
              <a:avLst/>
            </a:prstGeom>
            <a:noFill/>
            <a:effectLst>
              <a:outerShdw blurRad="50800" dist="38100" dir="18900000" algn="bl" rotWithShape="0">
                <a:prstClr val="black">
                  <a:alpha val="40000"/>
                </a:prstClr>
              </a:outerShdw>
            </a:effectLst>
          </p:spPr>
        </p:pic>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09600" y="749334"/>
            <a:ext cx="8229600" cy="639763"/>
          </a:xfrm>
        </p:spPr>
        <p:txBody>
          <a:bodyPr/>
          <a:lstStyle/>
          <a:p>
            <a:pPr algn="ctr" eaLnBrk="1" hangingPunct="1">
              <a:defRPr/>
            </a:pPr>
            <a:r>
              <a:rPr lang="en-US" altLang="ja-JP" sz="2800" b="0" dirty="0" smtClean="0">
                <a:solidFill>
                  <a:srgbClr val="FF0000"/>
                </a:solidFill>
              </a:rPr>
              <a:t>Symbolic computation for plant </a:t>
            </a:r>
            <a:r>
              <a:rPr lang="en-US" altLang="ja-JP" sz="2800" b="0" dirty="0" err="1" smtClean="0">
                <a:solidFill>
                  <a:srgbClr val="FF0000"/>
                </a:solidFill>
              </a:rPr>
              <a:t>modelling</a:t>
            </a:r>
            <a:endParaRPr lang="en-US" altLang="ja-JP" sz="2800" b="0" dirty="0" smtClean="0">
              <a:solidFill>
                <a:srgbClr val="FF0000"/>
              </a:solidFill>
            </a:endParaRPr>
          </a:p>
        </p:txBody>
      </p:sp>
      <p:sp>
        <p:nvSpPr>
          <p:cNvPr id="8" name="Rounded Rectangle 7"/>
          <p:cNvSpPr/>
          <p:nvPr/>
        </p:nvSpPr>
        <p:spPr>
          <a:xfrm>
            <a:off x="1446213" y="2538413"/>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Coordinate Selection</a:t>
            </a:r>
          </a:p>
        </p:txBody>
      </p:sp>
      <p:sp>
        <p:nvSpPr>
          <p:cNvPr id="9" name="Rounded Rectangle 8"/>
          <p:cNvSpPr/>
          <p:nvPr/>
        </p:nvSpPr>
        <p:spPr>
          <a:xfrm>
            <a:off x="1446213" y="3101975"/>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Equation Generation</a:t>
            </a:r>
          </a:p>
        </p:txBody>
      </p:sp>
      <p:sp>
        <p:nvSpPr>
          <p:cNvPr id="11" name="Rounded Rectangle 10"/>
          <p:cNvSpPr/>
          <p:nvPr/>
        </p:nvSpPr>
        <p:spPr>
          <a:xfrm>
            <a:off x="1446213" y="3665538"/>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Symbolic Simplification</a:t>
            </a:r>
          </a:p>
        </p:txBody>
      </p:sp>
      <p:sp>
        <p:nvSpPr>
          <p:cNvPr id="12" name="Rounded Rectangle 11"/>
          <p:cNvSpPr/>
          <p:nvPr/>
        </p:nvSpPr>
        <p:spPr>
          <a:xfrm>
            <a:off x="1446213" y="4229100"/>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Code Optimization</a:t>
            </a:r>
          </a:p>
        </p:txBody>
      </p:sp>
      <p:sp>
        <p:nvSpPr>
          <p:cNvPr id="13" name="Rounded Rectangle 12"/>
          <p:cNvSpPr/>
          <p:nvPr/>
        </p:nvSpPr>
        <p:spPr>
          <a:xfrm>
            <a:off x="1446213" y="4792663"/>
            <a:ext cx="2867025" cy="60007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a:t>
            </a:r>
          </a:p>
          <a:p>
            <a:pPr algn="ctr">
              <a:defRPr/>
            </a:pPr>
            <a:r>
              <a:rPr lang="en-CA" dirty="0"/>
              <a:t>Generation</a:t>
            </a:r>
          </a:p>
        </p:txBody>
      </p:sp>
      <p:sp>
        <p:nvSpPr>
          <p:cNvPr id="14" name="Rounded Rectangle 13"/>
          <p:cNvSpPr/>
          <p:nvPr/>
        </p:nvSpPr>
        <p:spPr>
          <a:xfrm>
            <a:off x="1446213" y="1781175"/>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sp>
        <p:nvSpPr>
          <p:cNvPr id="15" name="Rounded Rectangle 14"/>
          <p:cNvSpPr/>
          <p:nvPr/>
        </p:nvSpPr>
        <p:spPr>
          <a:xfrm>
            <a:off x="1446213" y="57165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cxnSp>
        <p:nvCxnSpPr>
          <p:cNvPr id="17" name="Straight Connector 16"/>
          <p:cNvCxnSpPr/>
          <p:nvPr/>
        </p:nvCxnSpPr>
        <p:spPr>
          <a:xfrm rot="5400000">
            <a:off x="2259012" y="3716338"/>
            <a:ext cx="4848225"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1303338" y="1633538"/>
            <a:ext cx="6707187" cy="0"/>
          </a:xfrm>
          <a:prstGeom prst="line">
            <a:avLst/>
          </a:prstGeom>
        </p:spPr>
        <p:style>
          <a:lnRef idx="3">
            <a:schemeClr val="dk1"/>
          </a:lnRef>
          <a:fillRef idx="0">
            <a:schemeClr val="dk1"/>
          </a:fillRef>
          <a:effectRef idx="2">
            <a:schemeClr val="dk1"/>
          </a:effectRef>
          <a:fontRef idx="minor">
            <a:schemeClr val="tx1"/>
          </a:fontRef>
        </p:style>
      </p:cxnSp>
      <p:sp>
        <p:nvSpPr>
          <p:cNvPr id="20492" name="TextBox 26"/>
          <p:cNvSpPr txBox="1">
            <a:spLocks noChangeArrowheads="1"/>
          </p:cNvSpPr>
          <p:nvPr/>
        </p:nvSpPr>
        <p:spPr bwMode="auto">
          <a:xfrm>
            <a:off x="1190625" y="1292225"/>
            <a:ext cx="349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dirty="0"/>
              <a:t>MapleSim Symbolic Formulation</a:t>
            </a:r>
          </a:p>
        </p:txBody>
      </p:sp>
      <p:sp>
        <p:nvSpPr>
          <p:cNvPr id="20493" name="TextBox 27"/>
          <p:cNvSpPr txBox="1">
            <a:spLocks noChangeArrowheads="1"/>
          </p:cNvSpPr>
          <p:nvPr/>
        </p:nvSpPr>
        <p:spPr bwMode="auto">
          <a:xfrm>
            <a:off x="4683125" y="1282700"/>
            <a:ext cx="3327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a:t>Standard Numeric Formulation</a:t>
            </a:r>
          </a:p>
        </p:txBody>
      </p:sp>
      <p:sp>
        <p:nvSpPr>
          <p:cNvPr id="31" name="Rounded Rectangle 30"/>
          <p:cNvSpPr/>
          <p:nvPr/>
        </p:nvSpPr>
        <p:spPr>
          <a:xfrm>
            <a:off x="5022850" y="1785938"/>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sp>
        <p:nvSpPr>
          <p:cNvPr id="32" name="Rounded Rectangle 31"/>
          <p:cNvSpPr/>
          <p:nvPr/>
        </p:nvSpPr>
        <p:spPr>
          <a:xfrm>
            <a:off x="5022850" y="4238625"/>
            <a:ext cx="2867025" cy="115411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Generation with Limited Optimization</a:t>
            </a:r>
          </a:p>
        </p:txBody>
      </p:sp>
      <p:sp>
        <p:nvSpPr>
          <p:cNvPr id="33" name="Rounded Rectangle 32"/>
          <p:cNvSpPr/>
          <p:nvPr/>
        </p:nvSpPr>
        <p:spPr>
          <a:xfrm>
            <a:off x="5022850" y="5721350"/>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cxnSp>
        <p:nvCxnSpPr>
          <p:cNvPr id="35" name="Straight Arrow Connector 34"/>
          <p:cNvCxnSpPr>
            <a:stCxn id="31" idx="2"/>
            <a:endCxn id="32" idx="0"/>
          </p:cNvCxnSpPr>
          <p:nvPr/>
        </p:nvCxnSpPr>
        <p:spPr>
          <a:xfrm rot="5400000">
            <a:off x="5441950" y="3224213"/>
            <a:ext cx="2027237"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a:stCxn id="32" idx="2"/>
            <a:endCxn id="33" idx="0"/>
          </p:cNvCxnSpPr>
          <p:nvPr/>
        </p:nvCxnSpPr>
        <p:spPr>
          <a:xfrm rot="5400000">
            <a:off x="6292056" y="5557044"/>
            <a:ext cx="32702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4" idx="2"/>
            <a:endCxn id="8" idx="0"/>
          </p:cNvCxnSpPr>
          <p:nvPr/>
        </p:nvCxnSpPr>
        <p:spPr>
          <a:xfrm rot="5400000">
            <a:off x="2713831" y="2372519"/>
            <a:ext cx="33337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a:stCxn id="8" idx="2"/>
            <a:endCxn id="9" idx="0"/>
          </p:cNvCxnSpPr>
          <p:nvPr/>
        </p:nvCxnSpPr>
        <p:spPr>
          <a:xfrm rot="5400000">
            <a:off x="2810669" y="3032919"/>
            <a:ext cx="1397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9" idx="2"/>
            <a:endCxn id="11" idx="0"/>
          </p:cNvCxnSpPr>
          <p:nvPr/>
        </p:nvCxnSpPr>
        <p:spPr>
          <a:xfrm rot="5400000">
            <a:off x="2810669" y="3596481"/>
            <a:ext cx="1397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11" idx="2"/>
            <a:endCxn id="12" idx="0"/>
          </p:cNvCxnSpPr>
          <p:nvPr/>
        </p:nvCxnSpPr>
        <p:spPr>
          <a:xfrm rot="5400000">
            <a:off x="2811463" y="4159250"/>
            <a:ext cx="13811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12" idx="2"/>
            <a:endCxn id="13" idx="0"/>
          </p:cNvCxnSpPr>
          <p:nvPr/>
        </p:nvCxnSpPr>
        <p:spPr>
          <a:xfrm rot="5400000">
            <a:off x="2811462" y="4722813"/>
            <a:ext cx="138113"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a:stCxn id="13" idx="2"/>
            <a:endCxn id="15" idx="0"/>
          </p:cNvCxnSpPr>
          <p:nvPr/>
        </p:nvCxnSpPr>
        <p:spPr>
          <a:xfrm rot="5400000">
            <a:off x="2719387" y="5554663"/>
            <a:ext cx="322263"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8" name="Rectangle 57"/>
          <p:cNvSpPr/>
          <p:nvPr/>
        </p:nvSpPr>
        <p:spPr>
          <a:xfrm>
            <a:off x="1303338" y="2419350"/>
            <a:ext cx="6707187" cy="31400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20507" name="Group 49"/>
          <p:cNvGrpSpPr>
            <a:grpSpLocks/>
          </p:cNvGrpSpPr>
          <p:nvPr/>
        </p:nvGrpSpPr>
        <p:grpSpPr bwMode="auto">
          <a:xfrm>
            <a:off x="5021263" y="3859213"/>
            <a:ext cx="2867025" cy="1535112"/>
            <a:chOff x="5554663" y="3643869"/>
            <a:chExt cx="2867025" cy="1534557"/>
          </a:xfrm>
        </p:grpSpPr>
        <p:sp>
          <p:nvSpPr>
            <p:cNvPr id="48" name="Rounded Rectangle 47"/>
            <p:cNvSpPr/>
            <p:nvPr/>
          </p:nvSpPr>
          <p:spPr>
            <a:xfrm>
              <a:off x="5554663" y="4024731"/>
              <a:ext cx="2867025" cy="1153695"/>
            </a:xfrm>
            <a:prstGeom prst="roundRect">
              <a:avLst>
                <a:gd name="adj" fmla="val 0"/>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Generation with Limited Optimization</a:t>
              </a:r>
            </a:p>
          </p:txBody>
        </p:sp>
        <p:sp>
          <p:nvSpPr>
            <p:cNvPr id="20509" name="Rectangle 48"/>
            <p:cNvSpPr>
              <a:spLocks noChangeArrowheads="1"/>
            </p:cNvSpPr>
            <p:nvPr/>
          </p:nvSpPr>
          <p:spPr bwMode="auto">
            <a:xfrm>
              <a:off x="5682261" y="3643869"/>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tLang="ja-JP" b="1"/>
                <a:t>Numerical    black box</a:t>
              </a:r>
              <a:endParaRPr lang="en-US" b="1"/>
            </a:p>
          </p:txBody>
        </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53988" y="1327150"/>
            <a:ext cx="3325812" cy="0"/>
          </a:xfrm>
          <a:prstGeom prst="line">
            <a:avLst/>
          </a:prstGeom>
        </p:spPr>
        <p:style>
          <a:lnRef idx="3">
            <a:schemeClr val="dk1"/>
          </a:lnRef>
          <a:fillRef idx="0">
            <a:schemeClr val="dk1"/>
          </a:fillRef>
          <a:effectRef idx="2">
            <a:schemeClr val="dk1"/>
          </a:effectRef>
          <a:fontRef idx="minor">
            <a:schemeClr val="tx1"/>
          </a:fontRef>
        </p:style>
      </p:cxnSp>
      <p:sp>
        <p:nvSpPr>
          <p:cNvPr id="21507" name="TextBox 27"/>
          <p:cNvSpPr txBox="1">
            <a:spLocks noChangeArrowheads="1"/>
          </p:cNvSpPr>
          <p:nvPr/>
        </p:nvSpPr>
        <p:spPr bwMode="auto">
          <a:xfrm>
            <a:off x="60324" y="984250"/>
            <a:ext cx="3546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b="1" dirty="0">
                <a:solidFill>
                  <a:srgbClr val="FF0000"/>
                </a:solidFill>
              </a:rPr>
              <a:t>Standard Numeric Formulation</a:t>
            </a:r>
          </a:p>
        </p:txBody>
      </p:sp>
      <p:sp>
        <p:nvSpPr>
          <p:cNvPr id="31" name="Rounded Rectangle 30"/>
          <p:cNvSpPr/>
          <p:nvPr/>
        </p:nvSpPr>
        <p:spPr>
          <a:xfrm>
            <a:off x="163513" y="1470025"/>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sp>
        <p:nvSpPr>
          <p:cNvPr id="33" name="Rounded Rectangle 32"/>
          <p:cNvSpPr/>
          <p:nvPr/>
        </p:nvSpPr>
        <p:spPr>
          <a:xfrm>
            <a:off x="144463" y="5413375"/>
            <a:ext cx="2868612"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cxnSp>
        <p:nvCxnSpPr>
          <p:cNvPr id="35" name="Straight Arrow Connector 34"/>
          <p:cNvCxnSpPr>
            <a:stCxn id="31" idx="2"/>
            <a:endCxn id="21516" idx="2"/>
          </p:cNvCxnSpPr>
          <p:nvPr/>
        </p:nvCxnSpPr>
        <p:spPr>
          <a:xfrm rot="16200000" flipH="1">
            <a:off x="585788" y="2905125"/>
            <a:ext cx="2027237" cy="47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a:endCxn id="33" idx="0"/>
          </p:cNvCxnSpPr>
          <p:nvPr/>
        </p:nvCxnSpPr>
        <p:spPr>
          <a:xfrm rot="5400000">
            <a:off x="1419225" y="5245100"/>
            <a:ext cx="327025" cy="95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Content Placeholder 2"/>
          <p:cNvSpPr txBox="1">
            <a:spLocks/>
          </p:cNvSpPr>
          <p:nvPr/>
        </p:nvSpPr>
        <p:spPr>
          <a:xfrm>
            <a:off x="3797300" y="984250"/>
            <a:ext cx="5207000" cy="5113338"/>
          </a:xfrm>
          <a:prstGeom prst="rect">
            <a:avLst/>
          </a:prstGeom>
        </p:spPr>
        <p:txBody>
          <a:bodyPr/>
          <a:lstStyle/>
          <a:p>
            <a:pPr marL="342900" indent="-342900">
              <a:spcBef>
                <a:spcPct val="20000"/>
              </a:spcBef>
              <a:buFont typeface="Arial" charset="0"/>
              <a:buChar char="•"/>
              <a:defRPr/>
            </a:pPr>
            <a:r>
              <a:rPr lang="en-US" sz="2400" dirty="0">
                <a:latin typeface="+mn-lt"/>
                <a:cs typeface="+mn-cs"/>
              </a:rPr>
              <a:t>Generated procedure is a set of routines that multiply/add numerical matrices to reformulate the equations at each time step </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t>
            </a:r>
            <a:r>
              <a:rPr lang="en-US" sz="2000" dirty="0">
                <a:latin typeface="+mn-lt"/>
                <a:cs typeface="+mn-cs"/>
              </a:rPr>
              <a:t>-6 multiplications, 4 additions per step</a:t>
            </a:r>
            <a:endParaRPr lang="en-US" sz="2400" dirty="0">
              <a:latin typeface="+mn-lt"/>
              <a:cs typeface="+mn-cs"/>
            </a:endParaRPr>
          </a:p>
          <a:p>
            <a:pPr marL="342900" indent="-342900">
              <a:spcBef>
                <a:spcPct val="20000"/>
              </a:spcBef>
              <a:buFont typeface="Arial" charset="0"/>
              <a:buChar char="•"/>
              <a:defRPr/>
            </a:pPr>
            <a:endParaRPr lang="en-US" sz="2400" dirty="0">
              <a:latin typeface="+mn-lt"/>
              <a:cs typeface="+mn-cs"/>
            </a:endParaRPr>
          </a:p>
          <a:p>
            <a:pPr marL="342900" indent="-342900">
              <a:spcBef>
                <a:spcPct val="20000"/>
              </a:spcBef>
              <a:buFont typeface="Arial" charset="0"/>
              <a:buChar char="•"/>
              <a:defRPr/>
            </a:pPr>
            <a:r>
              <a:rPr lang="en-US" sz="2400" dirty="0">
                <a:latin typeface="+mn-lt"/>
                <a:cs typeface="+mn-cs"/>
              </a:rPr>
              <a:t>Certain optimizations can be built into these routines but these are limited, and must be defined ahead of time</a:t>
            </a:r>
          </a:p>
        </p:txBody>
      </p:sp>
      <p:pic>
        <p:nvPicPr>
          <p:cNvPr id="215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2541588"/>
            <a:ext cx="3692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4" name="Group 49"/>
          <p:cNvGrpSpPr>
            <a:grpSpLocks/>
          </p:cNvGrpSpPr>
          <p:nvPr/>
        </p:nvGrpSpPr>
        <p:grpSpPr bwMode="auto">
          <a:xfrm>
            <a:off x="165100" y="3551238"/>
            <a:ext cx="2867025" cy="1535112"/>
            <a:chOff x="5554663" y="3643869"/>
            <a:chExt cx="2867025" cy="1534557"/>
          </a:xfrm>
        </p:grpSpPr>
        <p:sp>
          <p:nvSpPr>
            <p:cNvPr id="12" name="Rounded Rectangle 11"/>
            <p:cNvSpPr/>
            <p:nvPr/>
          </p:nvSpPr>
          <p:spPr>
            <a:xfrm>
              <a:off x="5554663" y="4024731"/>
              <a:ext cx="2867025" cy="1153695"/>
            </a:xfrm>
            <a:prstGeom prst="roundRect">
              <a:avLst>
                <a:gd name="adj" fmla="val 0"/>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Generation with Limited Optimization</a:t>
              </a:r>
            </a:p>
          </p:txBody>
        </p:sp>
        <p:sp>
          <p:nvSpPr>
            <p:cNvPr id="21516" name="Rectangle 12"/>
            <p:cNvSpPr>
              <a:spLocks noChangeArrowheads="1"/>
            </p:cNvSpPr>
            <p:nvPr/>
          </p:nvSpPr>
          <p:spPr bwMode="auto">
            <a:xfrm>
              <a:off x="5682261" y="3643869"/>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tLang="ja-JP" b="1"/>
                <a:t>Numerical    black box</a:t>
              </a:r>
              <a:endParaRPr lang="en-US" b="1"/>
            </a:p>
          </p:txBody>
        </p:sp>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79613" y="2614613"/>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Coordinate Selection</a:t>
            </a:r>
          </a:p>
        </p:txBody>
      </p:sp>
      <p:sp>
        <p:nvSpPr>
          <p:cNvPr id="9" name="Rounded Rectangle 8"/>
          <p:cNvSpPr/>
          <p:nvPr/>
        </p:nvSpPr>
        <p:spPr>
          <a:xfrm>
            <a:off x="1979613" y="3178175"/>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Equation Generation</a:t>
            </a:r>
          </a:p>
        </p:txBody>
      </p:sp>
      <p:sp>
        <p:nvSpPr>
          <p:cNvPr id="11" name="Rounded Rectangle 10"/>
          <p:cNvSpPr/>
          <p:nvPr/>
        </p:nvSpPr>
        <p:spPr>
          <a:xfrm>
            <a:off x="1979613" y="3741738"/>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Symbolic Simplification</a:t>
            </a:r>
          </a:p>
        </p:txBody>
      </p:sp>
      <p:sp>
        <p:nvSpPr>
          <p:cNvPr id="12" name="Rounded Rectangle 11"/>
          <p:cNvSpPr/>
          <p:nvPr/>
        </p:nvSpPr>
        <p:spPr>
          <a:xfrm>
            <a:off x="1979613" y="4305300"/>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Code Optimization</a:t>
            </a:r>
          </a:p>
        </p:txBody>
      </p:sp>
      <p:sp>
        <p:nvSpPr>
          <p:cNvPr id="13" name="Rounded Rectangle 12"/>
          <p:cNvSpPr/>
          <p:nvPr/>
        </p:nvSpPr>
        <p:spPr>
          <a:xfrm>
            <a:off x="1979613" y="4868863"/>
            <a:ext cx="2867025" cy="60007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a:t>
            </a:r>
          </a:p>
          <a:p>
            <a:pPr algn="ctr">
              <a:defRPr/>
            </a:pPr>
            <a:r>
              <a:rPr lang="en-CA" dirty="0"/>
              <a:t>Generation</a:t>
            </a:r>
          </a:p>
        </p:txBody>
      </p:sp>
      <p:sp>
        <p:nvSpPr>
          <p:cNvPr id="14" name="Rounded Rectangle 13"/>
          <p:cNvSpPr/>
          <p:nvPr/>
        </p:nvSpPr>
        <p:spPr>
          <a:xfrm>
            <a:off x="1979613" y="1857375"/>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sp>
        <p:nvSpPr>
          <p:cNvPr id="15" name="Rounded Rectangle 14"/>
          <p:cNvSpPr/>
          <p:nvPr/>
        </p:nvSpPr>
        <p:spPr>
          <a:xfrm>
            <a:off x="1979613" y="57927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cxnSp>
        <p:nvCxnSpPr>
          <p:cNvPr id="17" name="Straight Connector 16"/>
          <p:cNvCxnSpPr/>
          <p:nvPr/>
        </p:nvCxnSpPr>
        <p:spPr>
          <a:xfrm rot="5400000">
            <a:off x="2792412" y="3792538"/>
            <a:ext cx="4848225"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1836738" y="1709738"/>
            <a:ext cx="6707187" cy="0"/>
          </a:xfrm>
          <a:prstGeom prst="line">
            <a:avLst/>
          </a:prstGeom>
        </p:spPr>
        <p:style>
          <a:lnRef idx="3">
            <a:schemeClr val="dk1"/>
          </a:lnRef>
          <a:fillRef idx="0">
            <a:schemeClr val="dk1"/>
          </a:fillRef>
          <a:effectRef idx="2">
            <a:schemeClr val="dk1"/>
          </a:effectRef>
          <a:fontRef idx="minor">
            <a:schemeClr val="tx1"/>
          </a:fontRef>
        </p:style>
      </p:cxnSp>
      <p:sp>
        <p:nvSpPr>
          <p:cNvPr id="22539" name="TextBox 26"/>
          <p:cNvSpPr txBox="1">
            <a:spLocks noChangeArrowheads="1"/>
          </p:cNvSpPr>
          <p:nvPr/>
        </p:nvSpPr>
        <p:spPr bwMode="auto">
          <a:xfrm>
            <a:off x="1724025" y="1368425"/>
            <a:ext cx="349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a:t>MapleSim Symbolic Formulation</a:t>
            </a:r>
          </a:p>
        </p:txBody>
      </p:sp>
      <p:sp>
        <p:nvSpPr>
          <p:cNvPr id="22540" name="TextBox 27"/>
          <p:cNvSpPr txBox="1">
            <a:spLocks noChangeArrowheads="1"/>
          </p:cNvSpPr>
          <p:nvPr/>
        </p:nvSpPr>
        <p:spPr bwMode="auto">
          <a:xfrm>
            <a:off x="5216525" y="1358900"/>
            <a:ext cx="3327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a:t>Standard Numeric Formulation</a:t>
            </a:r>
          </a:p>
        </p:txBody>
      </p:sp>
      <p:sp>
        <p:nvSpPr>
          <p:cNvPr id="31" name="Rounded Rectangle 30"/>
          <p:cNvSpPr/>
          <p:nvPr/>
        </p:nvSpPr>
        <p:spPr>
          <a:xfrm>
            <a:off x="5556250" y="1862138"/>
            <a:ext cx="2867025"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sp>
        <p:nvSpPr>
          <p:cNvPr id="32" name="Rounded Rectangle 31"/>
          <p:cNvSpPr/>
          <p:nvPr/>
        </p:nvSpPr>
        <p:spPr>
          <a:xfrm>
            <a:off x="5556250" y="4314825"/>
            <a:ext cx="2867025" cy="115411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Generation with Limited Optimization</a:t>
            </a:r>
          </a:p>
        </p:txBody>
      </p:sp>
      <p:sp>
        <p:nvSpPr>
          <p:cNvPr id="33" name="Rounded Rectangle 32"/>
          <p:cNvSpPr/>
          <p:nvPr/>
        </p:nvSpPr>
        <p:spPr>
          <a:xfrm>
            <a:off x="5556250" y="5797550"/>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cxnSp>
        <p:nvCxnSpPr>
          <p:cNvPr id="35" name="Straight Arrow Connector 34"/>
          <p:cNvCxnSpPr>
            <a:stCxn id="31" idx="2"/>
            <a:endCxn id="32" idx="0"/>
          </p:cNvCxnSpPr>
          <p:nvPr/>
        </p:nvCxnSpPr>
        <p:spPr>
          <a:xfrm rot="5400000">
            <a:off x="5975350" y="3300413"/>
            <a:ext cx="2027237"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a:stCxn id="32" idx="2"/>
            <a:endCxn id="33" idx="0"/>
          </p:cNvCxnSpPr>
          <p:nvPr/>
        </p:nvCxnSpPr>
        <p:spPr>
          <a:xfrm rot="5400000">
            <a:off x="6825456" y="5633244"/>
            <a:ext cx="32702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4" idx="2"/>
            <a:endCxn id="8" idx="0"/>
          </p:cNvCxnSpPr>
          <p:nvPr/>
        </p:nvCxnSpPr>
        <p:spPr>
          <a:xfrm rot="5400000">
            <a:off x="3247231" y="2448719"/>
            <a:ext cx="33337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a:stCxn id="8" idx="2"/>
            <a:endCxn id="9" idx="0"/>
          </p:cNvCxnSpPr>
          <p:nvPr/>
        </p:nvCxnSpPr>
        <p:spPr>
          <a:xfrm rot="5400000">
            <a:off x="3344069" y="3109119"/>
            <a:ext cx="1397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9" idx="2"/>
            <a:endCxn id="11" idx="0"/>
          </p:cNvCxnSpPr>
          <p:nvPr/>
        </p:nvCxnSpPr>
        <p:spPr>
          <a:xfrm rot="5400000">
            <a:off x="3344069" y="3672681"/>
            <a:ext cx="1397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11" idx="2"/>
            <a:endCxn id="12" idx="0"/>
          </p:cNvCxnSpPr>
          <p:nvPr/>
        </p:nvCxnSpPr>
        <p:spPr>
          <a:xfrm rot="5400000">
            <a:off x="3344863" y="4235450"/>
            <a:ext cx="13811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12" idx="2"/>
            <a:endCxn id="13" idx="0"/>
          </p:cNvCxnSpPr>
          <p:nvPr/>
        </p:nvCxnSpPr>
        <p:spPr>
          <a:xfrm rot="5400000">
            <a:off x="3344862" y="4799013"/>
            <a:ext cx="138113"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a:stCxn id="13" idx="2"/>
            <a:endCxn id="15" idx="0"/>
          </p:cNvCxnSpPr>
          <p:nvPr/>
        </p:nvCxnSpPr>
        <p:spPr>
          <a:xfrm rot="5400000">
            <a:off x="3252787" y="5630863"/>
            <a:ext cx="322263"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8" name="Rectangle 57"/>
          <p:cNvSpPr/>
          <p:nvPr/>
        </p:nvSpPr>
        <p:spPr>
          <a:xfrm>
            <a:off x="1836738" y="2495550"/>
            <a:ext cx="6707187" cy="31400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6" name="Right Bracket 25"/>
          <p:cNvSpPr/>
          <p:nvPr/>
        </p:nvSpPr>
        <p:spPr>
          <a:xfrm>
            <a:off x="8978900" y="1368425"/>
            <a:ext cx="73025" cy="914400"/>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2554" name="Group 38"/>
          <p:cNvGrpSpPr>
            <a:grpSpLocks/>
          </p:cNvGrpSpPr>
          <p:nvPr/>
        </p:nvGrpSpPr>
        <p:grpSpPr bwMode="auto">
          <a:xfrm>
            <a:off x="0" y="2614613"/>
            <a:ext cx="4846638" cy="2116137"/>
            <a:chOff x="0" y="2322513"/>
            <a:chExt cx="4846638" cy="2116138"/>
          </a:xfrm>
        </p:grpSpPr>
        <p:sp>
          <p:nvSpPr>
            <p:cNvPr id="27" name="Right Brace 26"/>
            <p:cNvSpPr/>
            <p:nvPr/>
          </p:nvSpPr>
          <p:spPr>
            <a:xfrm flipH="1">
              <a:off x="1462088" y="2324100"/>
              <a:ext cx="517525" cy="2046289"/>
            </a:xfrm>
            <a:prstGeom prst="rightBrace">
              <a:avLst>
                <a:gd name="adj1" fmla="val 0"/>
                <a:gd name="adj2" fmla="val 5139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2560" name="Group 35"/>
            <p:cNvGrpSpPr>
              <a:grpSpLocks/>
            </p:cNvGrpSpPr>
            <p:nvPr/>
          </p:nvGrpSpPr>
          <p:grpSpPr bwMode="auto">
            <a:xfrm>
              <a:off x="1979613" y="2322513"/>
              <a:ext cx="2867025" cy="2116138"/>
              <a:chOff x="1422400" y="2479675"/>
              <a:chExt cx="2867025" cy="2116138"/>
            </a:xfrm>
          </p:grpSpPr>
          <p:sp>
            <p:nvSpPr>
              <p:cNvPr id="28" name="Rounded Rectangle 27"/>
              <p:cNvSpPr/>
              <p:nvPr/>
            </p:nvSpPr>
            <p:spPr>
              <a:xfrm>
                <a:off x="1422400" y="2479675"/>
                <a:ext cx="2867025" cy="4254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Coordinate Selection</a:t>
                </a:r>
              </a:p>
            </p:txBody>
          </p:sp>
          <p:sp>
            <p:nvSpPr>
              <p:cNvPr id="29" name="Rounded Rectangle 28"/>
              <p:cNvSpPr/>
              <p:nvPr/>
            </p:nvSpPr>
            <p:spPr>
              <a:xfrm>
                <a:off x="1422400" y="3043237"/>
                <a:ext cx="2867025" cy="4254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Equation Generation</a:t>
                </a:r>
              </a:p>
            </p:txBody>
          </p:sp>
          <p:sp>
            <p:nvSpPr>
              <p:cNvPr id="30" name="Rounded Rectangle 29"/>
              <p:cNvSpPr/>
              <p:nvPr/>
            </p:nvSpPr>
            <p:spPr>
              <a:xfrm>
                <a:off x="1422400" y="3606801"/>
                <a:ext cx="2867025" cy="4254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Symbolic Simplification</a:t>
                </a:r>
              </a:p>
            </p:txBody>
          </p:sp>
          <p:sp>
            <p:nvSpPr>
              <p:cNvPr id="34" name="Rounded Rectangle 33"/>
              <p:cNvSpPr/>
              <p:nvPr/>
            </p:nvSpPr>
            <p:spPr>
              <a:xfrm>
                <a:off x="1422400" y="4170363"/>
                <a:ext cx="2867025" cy="4254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Code Optimization</a:t>
                </a:r>
              </a:p>
            </p:txBody>
          </p:sp>
        </p:grpSp>
        <p:sp>
          <p:nvSpPr>
            <p:cNvPr id="37" name="Rounded Rectangle 36"/>
            <p:cNvSpPr/>
            <p:nvPr/>
          </p:nvSpPr>
          <p:spPr>
            <a:xfrm>
              <a:off x="0" y="2466975"/>
              <a:ext cx="1552575" cy="1689101"/>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err="1"/>
                <a:t>MapleSim</a:t>
              </a:r>
              <a:r>
                <a:rPr lang="en-CA" dirty="0"/>
                <a:t> applies 4 levels of model optimization</a:t>
              </a:r>
              <a:endParaRPr lang="en-CA" dirty="0"/>
            </a:p>
          </p:txBody>
        </p:sp>
      </p:grpSp>
      <p:grpSp>
        <p:nvGrpSpPr>
          <p:cNvPr id="22555" name="Group 49"/>
          <p:cNvGrpSpPr>
            <a:grpSpLocks/>
          </p:cNvGrpSpPr>
          <p:nvPr/>
        </p:nvGrpSpPr>
        <p:grpSpPr bwMode="auto">
          <a:xfrm>
            <a:off x="5554663" y="3935413"/>
            <a:ext cx="2867025" cy="1535112"/>
            <a:chOff x="5554663" y="3643869"/>
            <a:chExt cx="2867025" cy="1534557"/>
          </a:xfrm>
        </p:grpSpPr>
        <p:sp>
          <p:nvSpPr>
            <p:cNvPr id="48" name="Rounded Rectangle 47"/>
            <p:cNvSpPr/>
            <p:nvPr/>
          </p:nvSpPr>
          <p:spPr>
            <a:xfrm>
              <a:off x="5554663" y="4024731"/>
              <a:ext cx="2867025" cy="1153695"/>
            </a:xfrm>
            <a:prstGeom prst="roundRect">
              <a:avLst>
                <a:gd name="adj" fmla="val 0"/>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Generation with Limited Optimization</a:t>
              </a:r>
            </a:p>
          </p:txBody>
        </p:sp>
        <p:sp>
          <p:nvSpPr>
            <p:cNvPr id="22558" name="Rectangle 48"/>
            <p:cNvSpPr>
              <a:spLocks noChangeArrowheads="1"/>
            </p:cNvSpPr>
            <p:nvPr/>
          </p:nvSpPr>
          <p:spPr bwMode="auto">
            <a:xfrm>
              <a:off x="5682261" y="3643869"/>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tLang="ja-JP" b="1"/>
                <a:t>Numerical    black box</a:t>
              </a:r>
              <a:endParaRPr lang="en-US" b="1"/>
            </a:p>
          </p:txBody>
        </p:sp>
      </p:grpSp>
      <p:sp>
        <p:nvSpPr>
          <p:cNvPr id="42" name="Title 1"/>
          <p:cNvSpPr>
            <a:spLocks noGrp="1"/>
          </p:cNvSpPr>
          <p:nvPr>
            <p:ph type="title"/>
          </p:nvPr>
        </p:nvSpPr>
        <p:spPr>
          <a:xfrm>
            <a:off x="495300" y="711234"/>
            <a:ext cx="8229600" cy="639763"/>
          </a:xfrm>
        </p:spPr>
        <p:txBody>
          <a:bodyPr/>
          <a:lstStyle/>
          <a:p>
            <a:pPr algn="ctr" eaLnBrk="1" hangingPunct="1">
              <a:defRPr/>
            </a:pPr>
            <a:r>
              <a:rPr lang="en-US" altLang="ja-JP" sz="2800" b="0" dirty="0" smtClean="0">
                <a:solidFill>
                  <a:srgbClr val="FF0000"/>
                </a:solidFill>
              </a:rPr>
              <a:t>Symbolic computation for plant </a:t>
            </a:r>
            <a:r>
              <a:rPr lang="en-US" altLang="ja-JP" sz="2800" b="0" dirty="0" err="1" smtClean="0">
                <a:solidFill>
                  <a:srgbClr val="FF0000"/>
                </a:solidFill>
              </a:rPr>
              <a:t>modelling</a:t>
            </a:r>
            <a:endParaRPr lang="en-US" altLang="ja-JP" sz="2800" b="0" dirty="0" smtClean="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SG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075" y="1535113"/>
            <a:ext cx="28162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153988" y="1543050"/>
            <a:ext cx="3325812" cy="0"/>
          </a:xfrm>
          <a:prstGeom prst="line">
            <a:avLst/>
          </a:prstGeom>
        </p:spPr>
        <p:style>
          <a:lnRef idx="3">
            <a:schemeClr val="dk1"/>
          </a:lnRef>
          <a:fillRef idx="0">
            <a:schemeClr val="dk1"/>
          </a:fillRef>
          <a:effectRef idx="2">
            <a:schemeClr val="dk1"/>
          </a:effectRef>
          <a:fontRef idx="minor">
            <a:schemeClr val="tx1"/>
          </a:fontRef>
        </p:style>
      </p:cxnSp>
      <p:sp>
        <p:nvSpPr>
          <p:cNvPr id="23556" name="TextBox 27"/>
          <p:cNvSpPr txBox="1">
            <a:spLocks noChangeArrowheads="1"/>
          </p:cNvSpPr>
          <p:nvPr/>
        </p:nvSpPr>
        <p:spPr bwMode="auto">
          <a:xfrm>
            <a:off x="55562" y="1200150"/>
            <a:ext cx="3716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b="1" dirty="0">
                <a:solidFill>
                  <a:srgbClr val="FF0000"/>
                </a:solidFill>
              </a:rPr>
              <a:t>MapleSim Symbolic Formulation</a:t>
            </a:r>
          </a:p>
        </p:txBody>
      </p:sp>
      <p:sp>
        <p:nvSpPr>
          <p:cNvPr id="34" name="Content Placeholder 2"/>
          <p:cNvSpPr txBox="1">
            <a:spLocks/>
          </p:cNvSpPr>
          <p:nvPr/>
        </p:nvSpPr>
        <p:spPr>
          <a:xfrm>
            <a:off x="3606800" y="704850"/>
            <a:ext cx="5537200" cy="1247775"/>
          </a:xfrm>
          <a:prstGeom prst="rect">
            <a:avLst/>
          </a:prstGeom>
        </p:spPr>
        <p:txBody>
          <a:bodyPr/>
          <a:lstStyle/>
          <a:p>
            <a:pPr marL="342900" indent="-342900">
              <a:spcBef>
                <a:spcPct val="20000"/>
              </a:spcBef>
              <a:buFont typeface="Arial" charset="0"/>
              <a:buChar char="•"/>
              <a:defRPr/>
            </a:pPr>
            <a:r>
              <a:rPr lang="en-US" sz="2400" dirty="0">
                <a:latin typeface="+mn-lt"/>
                <a:cs typeface="+mn-cs"/>
              </a:rPr>
              <a:t>A model’s chosen state variables directly impact the </a:t>
            </a:r>
            <a:r>
              <a:rPr lang="en-US" sz="2400" b="1" dirty="0">
                <a:latin typeface="+mn-lt"/>
                <a:cs typeface="+mn-cs"/>
              </a:rPr>
              <a:t>number</a:t>
            </a:r>
            <a:r>
              <a:rPr lang="en-US" sz="2400" dirty="0">
                <a:latin typeface="+mn-lt"/>
                <a:cs typeface="+mn-cs"/>
              </a:rPr>
              <a:t> and </a:t>
            </a:r>
            <a:r>
              <a:rPr lang="en-US" sz="2400" b="1" dirty="0">
                <a:latin typeface="+mn-lt"/>
                <a:cs typeface="+mn-cs"/>
              </a:rPr>
              <a:t>complexity</a:t>
            </a:r>
            <a:r>
              <a:rPr lang="en-US" sz="2400" dirty="0">
                <a:latin typeface="+mn-lt"/>
                <a:cs typeface="+mn-cs"/>
              </a:rPr>
              <a:t> of the resulting equations</a:t>
            </a:r>
            <a:br>
              <a:rPr lang="en-US" sz="2400" dirty="0">
                <a:latin typeface="+mn-lt"/>
                <a:cs typeface="+mn-cs"/>
              </a:rPr>
            </a:br>
            <a:endParaRPr lang="en-US" sz="2400" dirty="0">
              <a:latin typeface="+mn-lt"/>
              <a:cs typeface="+mn-cs"/>
            </a:endParaRPr>
          </a:p>
        </p:txBody>
      </p:sp>
      <p:sp>
        <p:nvSpPr>
          <p:cNvPr id="12" name="Rounded Rectangle 11"/>
          <p:cNvSpPr/>
          <p:nvPr/>
        </p:nvSpPr>
        <p:spPr>
          <a:xfrm>
            <a:off x="152400" y="2447925"/>
            <a:ext cx="2867025" cy="423863"/>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Coordinate Selection</a:t>
            </a:r>
          </a:p>
        </p:txBody>
      </p:sp>
      <p:sp>
        <p:nvSpPr>
          <p:cNvPr id="13" name="Rounded Rectangle 12"/>
          <p:cNvSpPr/>
          <p:nvPr/>
        </p:nvSpPr>
        <p:spPr>
          <a:xfrm>
            <a:off x="152400" y="30114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Equation Generation</a:t>
            </a:r>
          </a:p>
        </p:txBody>
      </p:sp>
      <p:sp>
        <p:nvSpPr>
          <p:cNvPr id="14" name="Rounded Rectangle 13"/>
          <p:cNvSpPr/>
          <p:nvPr/>
        </p:nvSpPr>
        <p:spPr>
          <a:xfrm>
            <a:off x="152400" y="3575050"/>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Symbolic Simplification</a:t>
            </a:r>
          </a:p>
        </p:txBody>
      </p:sp>
      <p:sp>
        <p:nvSpPr>
          <p:cNvPr id="15" name="Rounded Rectangle 14"/>
          <p:cNvSpPr/>
          <p:nvPr/>
        </p:nvSpPr>
        <p:spPr>
          <a:xfrm>
            <a:off x="152400" y="4138613"/>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Code Optimization</a:t>
            </a:r>
          </a:p>
        </p:txBody>
      </p:sp>
      <p:sp>
        <p:nvSpPr>
          <p:cNvPr id="16" name="Rounded Rectangle 15"/>
          <p:cNvSpPr/>
          <p:nvPr/>
        </p:nvSpPr>
        <p:spPr>
          <a:xfrm>
            <a:off x="152400" y="4700588"/>
            <a:ext cx="2867025" cy="6016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a:t>
            </a:r>
          </a:p>
          <a:p>
            <a:pPr algn="ctr">
              <a:defRPr/>
            </a:pPr>
            <a:r>
              <a:rPr lang="en-CA" dirty="0"/>
              <a:t>Generation</a:t>
            </a:r>
          </a:p>
        </p:txBody>
      </p:sp>
      <p:sp>
        <p:nvSpPr>
          <p:cNvPr id="17" name="Rounded Rectangle 16"/>
          <p:cNvSpPr/>
          <p:nvPr/>
        </p:nvSpPr>
        <p:spPr>
          <a:xfrm>
            <a:off x="161925" y="16906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cxnSp>
        <p:nvCxnSpPr>
          <p:cNvPr id="20" name="Straight Arrow Connector 19"/>
          <p:cNvCxnSpPr>
            <a:endCxn id="12" idx="0"/>
          </p:cNvCxnSpPr>
          <p:nvPr/>
        </p:nvCxnSpPr>
        <p:spPr>
          <a:xfrm rot="5400000">
            <a:off x="1420813" y="2281238"/>
            <a:ext cx="331787"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 idx="2"/>
            <a:endCxn id="13" idx="0"/>
          </p:cNvCxnSpPr>
          <p:nvPr/>
        </p:nvCxnSpPr>
        <p:spPr>
          <a:xfrm rot="5400000">
            <a:off x="1517650" y="2941638"/>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3" idx="2"/>
            <a:endCxn id="14" idx="0"/>
          </p:cNvCxnSpPr>
          <p:nvPr/>
        </p:nvCxnSpPr>
        <p:spPr>
          <a:xfrm rot="5400000">
            <a:off x="1517651" y="3505200"/>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4" idx="2"/>
            <a:endCxn id="15" idx="0"/>
          </p:cNvCxnSpPr>
          <p:nvPr/>
        </p:nvCxnSpPr>
        <p:spPr>
          <a:xfrm rot="5400000">
            <a:off x="1517650" y="4068763"/>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5" idx="2"/>
            <a:endCxn id="16" idx="0"/>
          </p:cNvCxnSpPr>
          <p:nvPr/>
        </p:nvCxnSpPr>
        <p:spPr>
          <a:xfrm rot="5400000">
            <a:off x="1517651" y="4632325"/>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6" idx="2"/>
            <a:endCxn id="26" idx="0"/>
          </p:cNvCxnSpPr>
          <p:nvPr/>
        </p:nvCxnSpPr>
        <p:spPr>
          <a:xfrm rot="5400000">
            <a:off x="1418431" y="5461794"/>
            <a:ext cx="327025" cy="7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Rounded Rectangle 25"/>
          <p:cNvSpPr/>
          <p:nvPr/>
        </p:nvSpPr>
        <p:spPr>
          <a:xfrm>
            <a:off x="144463" y="5629275"/>
            <a:ext cx="2868612"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sp>
        <p:nvSpPr>
          <p:cNvPr id="23571" name="Rectangle 36"/>
          <p:cNvSpPr>
            <a:spLocks noChangeArrowheads="1"/>
          </p:cNvSpPr>
          <p:nvPr/>
        </p:nvSpPr>
        <p:spPr bwMode="auto">
          <a:xfrm>
            <a:off x="4032250" y="3725863"/>
            <a:ext cx="4572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a:t>Absolute coordinates (e.g. ADAMS):</a:t>
            </a:r>
          </a:p>
          <a:p>
            <a:pPr>
              <a:buFontTx/>
              <a:buChar char="•"/>
            </a:pPr>
            <a:r>
              <a:rPr lang="en-US" altLang="ja-JP"/>
              <a:t> 78 coords (12 per leg, 6 for the platform), </a:t>
            </a:r>
          </a:p>
          <a:p>
            <a:pPr>
              <a:buFontTx/>
              <a:buChar char="•"/>
            </a:pPr>
            <a:r>
              <a:rPr lang="en-US" altLang="ja-JP"/>
              <a:t> 78 dynamic equations, </a:t>
            </a:r>
          </a:p>
          <a:p>
            <a:r>
              <a:rPr lang="en-US" altLang="ja-JP"/>
              <a:t>+72 constraint equations  = </a:t>
            </a:r>
            <a:r>
              <a:rPr lang="en-US" altLang="ja-JP" b="1" u="sng"/>
              <a:t>150 equations</a:t>
            </a:r>
          </a:p>
          <a:p>
            <a:endParaRPr lang="en-US" altLang="ja-JP"/>
          </a:p>
          <a:p>
            <a:r>
              <a:rPr lang="en-US" altLang="ja-JP" b="1"/>
              <a:t>Hybrid coordinates (MapleSim):</a:t>
            </a:r>
          </a:p>
          <a:p>
            <a:pPr>
              <a:buFontTx/>
              <a:buChar char="•"/>
            </a:pPr>
            <a:r>
              <a:rPr lang="en-US" altLang="ja-JP"/>
              <a:t>24 coords( 3 per leg, 6 for the platform)</a:t>
            </a:r>
          </a:p>
          <a:p>
            <a:pPr>
              <a:buFontTx/>
              <a:buChar char="•"/>
            </a:pPr>
            <a:r>
              <a:rPr lang="en-US" altLang="ja-JP"/>
              <a:t>24 dynamic equations</a:t>
            </a:r>
          </a:p>
          <a:p>
            <a:r>
              <a:rPr lang="en-US" altLang="ja-JP"/>
              <a:t>+ 18 constraints = </a:t>
            </a:r>
            <a:r>
              <a:rPr lang="en-US" altLang="ja-JP" b="1" u="sng"/>
              <a:t>42 equations</a:t>
            </a:r>
          </a:p>
        </p:txBody>
      </p:sp>
      <p:sp>
        <p:nvSpPr>
          <p:cNvPr id="23572" name="TextBox 38"/>
          <p:cNvSpPr txBox="1">
            <a:spLocks noChangeArrowheads="1"/>
          </p:cNvSpPr>
          <p:nvPr/>
        </p:nvSpPr>
        <p:spPr bwMode="auto">
          <a:xfrm>
            <a:off x="4343400" y="2078038"/>
            <a:ext cx="2017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dirty="0"/>
              <a:t>Example: </a:t>
            </a:r>
          </a:p>
          <a:p>
            <a:pPr eaLnBrk="1" hangingPunct="1"/>
            <a:r>
              <a:rPr lang="en-CA" altLang="ja-JP" dirty="0"/>
              <a:t>  Stewart Platform</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53988" y="1301750"/>
            <a:ext cx="3325812" cy="0"/>
          </a:xfrm>
          <a:prstGeom prst="line">
            <a:avLst/>
          </a:prstGeom>
        </p:spPr>
        <p:style>
          <a:lnRef idx="3">
            <a:schemeClr val="dk1"/>
          </a:lnRef>
          <a:fillRef idx="0">
            <a:schemeClr val="dk1"/>
          </a:fillRef>
          <a:effectRef idx="2">
            <a:schemeClr val="dk1"/>
          </a:effectRef>
          <a:fontRef idx="minor">
            <a:schemeClr val="tx1"/>
          </a:fontRef>
        </p:style>
      </p:cxnSp>
      <p:sp>
        <p:nvSpPr>
          <p:cNvPr id="24579" name="TextBox 27"/>
          <p:cNvSpPr txBox="1">
            <a:spLocks noChangeArrowheads="1"/>
          </p:cNvSpPr>
          <p:nvPr/>
        </p:nvSpPr>
        <p:spPr bwMode="auto">
          <a:xfrm>
            <a:off x="13494" y="958850"/>
            <a:ext cx="3720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b="1" dirty="0">
                <a:solidFill>
                  <a:srgbClr val="FF0000"/>
                </a:solidFill>
              </a:rPr>
              <a:t>MapleSim Symbolic Formulation</a:t>
            </a:r>
          </a:p>
        </p:txBody>
      </p:sp>
      <p:sp>
        <p:nvSpPr>
          <p:cNvPr id="34" name="Content Placeholder 2"/>
          <p:cNvSpPr txBox="1">
            <a:spLocks/>
          </p:cNvSpPr>
          <p:nvPr/>
        </p:nvSpPr>
        <p:spPr>
          <a:xfrm>
            <a:off x="3797300" y="692151"/>
            <a:ext cx="5207000" cy="5619750"/>
          </a:xfrm>
          <a:prstGeom prst="rect">
            <a:avLst/>
          </a:prstGeom>
        </p:spPr>
        <p:txBody>
          <a:bodyPr/>
          <a:lstStyle/>
          <a:p>
            <a:pPr marL="342900" indent="-342900">
              <a:spcBef>
                <a:spcPct val="20000"/>
              </a:spcBef>
              <a:buFont typeface="Arial" charset="0"/>
              <a:buChar char="•"/>
              <a:defRPr/>
            </a:pPr>
            <a:r>
              <a:rPr lang="en-US" sz="2400" dirty="0">
                <a:latin typeface="+mn-lt"/>
                <a:cs typeface="+mn-cs"/>
              </a:rPr>
              <a:t>Generated equations are true for all time, using the previous example:</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r>
            <a:br>
              <a:rPr lang="en-US" sz="2400" dirty="0">
                <a:latin typeface="+mn-lt"/>
                <a:cs typeface="+mn-cs"/>
              </a:rPr>
            </a:br>
            <a:r>
              <a:rPr lang="en-US" sz="2400" dirty="0">
                <a:latin typeface="+mn-lt"/>
                <a:cs typeface="+mn-cs"/>
              </a:rPr>
              <a:t/>
            </a:r>
            <a:br>
              <a:rPr lang="en-US" sz="2400" dirty="0">
                <a:latin typeface="+mn-lt"/>
                <a:cs typeface="+mn-cs"/>
              </a:rPr>
            </a:br>
            <a:r>
              <a:rPr lang="en-US" sz="2000" dirty="0">
                <a:latin typeface="+mn-lt"/>
                <a:cs typeface="+mn-cs"/>
              </a:rPr>
              <a:t>-2 multiplications, 1 addition per step</a:t>
            </a:r>
            <a:br>
              <a:rPr lang="en-US" sz="2000" dirty="0">
                <a:latin typeface="+mn-lt"/>
                <a:cs typeface="+mn-cs"/>
              </a:rPr>
            </a:br>
            <a:r>
              <a:rPr lang="en-US" sz="2000" dirty="0">
                <a:latin typeface="+mn-lt"/>
                <a:cs typeface="+mn-cs"/>
              </a:rPr>
              <a:t>  (versus original 6 and 4, respectively</a:t>
            </a:r>
            <a:r>
              <a:rPr lang="en-US" sz="2000" dirty="0" smtClean="0">
                <a:latin typeface="+mn-lt"/>
                <a:cs typeface="+mn-cs"/>
              </a:rPr>
              <a:t>)</a:t>
            </a:r>
            <a:endParaRPr lang="en-US" sz="2000" dirty="0">
              <a:latin typeface="+mn-lt"/>
              <a:cs typeface="+mn-cs"/>
            </a:endParaRPr>
          </a:p>
          <a:p>
            <a:pPr marL="342900" indent="-342900">
              <a:spcBef>
                <a:spcPct val="20000"/>
              </a:spcBef>
              <a:buFont typeface="Arial" charset="0"/>
              <a:buChar char="•"/>
              <a:defRPr/>
            </a:pPr>
            <a:r>
              <a:rPr lang="en-US" sz="2400" dirty="0">
                <a:latin typeface="+mn-lt"/>
                <a:cs typeface="+mn-cs"/>
              </a:rPr>
              <a:t>Equations can be viewed,  analyzed and manipulated in the Maple </a:t>
            </a:r>
            <a:r>
              <a:rPr lang="en-US" sz="2400" dirty="0" smtClean="0">
                <a:latin typeface="+mn-lt"/>
                <a:cs typeface="+mn-cs"/>
              </a:rPr>
              <a:t>environment</a:t>
            </a:r>
            <a:endParaRPr lang="en-US" sz="2400" dirty="0">
              <a:latin typeface="+mn-lt"/>
              <a:cs typeface="+mn-cs"/>
            </a:endParaRPr>
          </a:p>
        </p:txBody>
      </p:sp>
      <p:sp>
        <p:nvSpPr>
          <p:cNvPr id="12" name="Rounded Rectangle 11"/>
          <p:cNvSpPr/>
          <p:nvPr/>
        </p:nvSpPr>
        <p:spPr>
          <a:xfrm>
            <a:off x="152400" y="2206625"/>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Coordinate Selection</a:t>
            </a:r>
          </a:p>
        </p:txBody>
      </p:sp>
      <p:sp>
        <p:nvSpPr>
          <p:cNvPr id="13" name="Rounded Rectangle 12"/>
          <p:cNvSpPr/>
          <p:nvPr/>
        </p:nvSpPr>
        <p:spPr>
          <a:xfrm>
            <a:off x="152400" y="2770188"/>
            <a:ext cx="2867025" cy="423862"/>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Equation Generation</a:t>
            </a:r>
          </a:p>
        </p:txBody>
      </p:sp>
      <p:sp>
        <p:nvSpPr>
          <p:cNvPr id="14" name="Rounded Rectangle 13"/>
          <p:cNvSpPr/>
          <p:nvPr/>
        </p:nvSpPr>
        <p:spPr>
          <a:xfrm>
            <a:off x="152400" y="3333750"/>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Symbolic Simplification</a:t>
            </a:r>
          </a:p>
        </p:txBody>
      </p:sp>
      <p:sp>
        <p:nvSpPr>
          <p:cNvPr id="15" name="Rounded Rectangle 14"/>
          <p:cNvSpPr/>
          <p:nvPr/>
        </p:nvSpPr>
        <p:spPr>
          <a:xfrm>
            <a:off x="152400" y="3897313"/>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Code Optimization</a:t>
            </a:r>
          </a:p>
        </p:txBody>
      </p:sp>
      <p:sp>
        <p:nvSpPr>
          <p:cNvPr id="16" name="Rounded Rectangle 15"/>
          <p:cNvSpPr/>
          <p:nvPr/>
        </p:nvSpPr>
        <p:spPr>
          <a:xfrm>
            <a:off x="152400" y="4459288"/>
            <a:ext cx="2867025" cy="6016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a:t>
            </a:r>
          </a:p>
          <a:p>
            <a:pPr algn="ctr">
              <a:defRPr/>
            </a:pPr>
            <a:r>
              <a:rPr lang="en-CA" dirty="0"/>
              <a:t>Generation</a:t>
            </a:r>
          </a:p>
        </p:txBody>
      </p:sp>
      <p:sp>
        <p:nvSpPr>
          <p:cNvPr id="17" name="Rounded Rectangle 16"/>
          <p:cNvSpPr/>
          <p:nvPr/>
        </p:nvSpPr>
        <p:spPr>
          <a:xfrm>
            <a:off x="161925" y="14493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cxnSp>
        <p:nvCxnSpPr>
          <p:cNvPr id="20" name="Straight Arrow Connector 19"/>
          <p:cNvCxnSpPr>
            <a:endCxn id="12" idx="0"/>
          </p:cNvCxnSpPr>
          <p:nvPr/>
        </p:nvCxnSpPr>
        <p:spPr>
          <a:xfrm rot="5400000">
            <a:off x="1420813" y="2039938"/>
            <a:ext cx="331787"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 idx="2"/>
            <a:endCxn id="13" idx="0"/>
          </p:cNvCxnSpPr>
          <p:nvPr/>
        </p:nvCxnSpPr>
        <p:spPr>
          <a:xfrm rot="5400000">
            <a:off x="1517650" y="2700338"/>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3" idx="2"/>
            <a:endCxn id="14" idx="0"/>
          </p:cNvCxnSpPr>
          <p:nvPr/>
        </p:nvCxnSpPr>
        <p:spPr>
          <a:xfrm rot="5400000">
            <a:off x="1517651" y="3263900"/>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4" idx="2"/>
            <a:endCxn id="15" idx="0"/>
          </p:cNvCxnSpPr>
          <p:nvPr/>
        </p:nvCxnSpPr>
        <p:spPr>
          <a:xfrm rot="5400000">
            <a:off x="1517650" y="3827463"/>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5" idx="2"/>
            <a:endCxn id="16" idx="0"/>
          </p:cNvCxnSpPr>
          <p:nvPr/>
        </p:nvCxnSpPr>
        <p:spPr>
          <a:xfrm rot="5400000">
            <a:off x="1517651" y="4391025"/>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6" idx="2"/>
            <a:endCxn id="26" idx="0"/>
          </p:cNvCxnSpPr>
          <p:nvPr/>
        </p:nvCxnSpPr>
        <p:spPr>
          <a:xfrm rot="5400000">
            <a:off x="1418431" y="5220494"/>
            <a:ext cx="327025" cy="7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Rounded Rectangle 25"/>
          <p:cNvSpPr/>
          <p:nvPr/>
        </p:nvSpPr>
        <p:spPr>
          <a:xfrm>
            <a:off x="144463" y="5387975"/>
            <a:ext cx="2868612"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pic>
        <p:nvPicPr>
          <p:cNvPr id="245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25" y="1555750"/>
            <a:ext cx="363537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488" y="3211513"/>
            <a:ext cx="28241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rot="5400000">
            <a:off x="5526088" y="3052763"/>
            <a:ext cx="331787"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53988" y="1377950"/>
            <a:ext cx="3325812" cy="0"/>
          </a:xfrm>
          <a:prstGeom prst="line">
            <a:avLst/>
          </a:prstGeom>
        </p:spPr>
        <p:style>
          <a:lnRef idx="3">
            <a:schemeClr val="dk1"/>
          </a:lnRef>
          <a:fillRef idx="0">
            <a:schemeClr val="dk1"/>
          </a:fillRef>
          <a:effectRef idx="2">
            <a:schemeClr val="dk1"/>
          </a:effectRef>
          <a:fontRef idx="minor">
            <a:schemeClr val="tx1"/>
          </a:fontRef>
        </p:style>
      </p:cxnSp>
      <p:sp>
        <p:nvSpPr>
          <p:cNvPr id="25603" name="TextBox 27"/>
          <p:cNvSpPr txBox="1">
            <a:spLocks noChangeArrowheads="1"/>
          </p:cNvSpPr>
          <p:nvPr/>
        </p:nvSpPr>
        <p:spPr bwMode="auto">
          <a:xfrm>
            <a:off x="55562" y="1035050"/>
            <a:ext cx="372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b="1" dirty="0">
                <a:solidFill>
                  <a:srgbClr val="FF0000"/>
                </a:solidFill>
              </a:rPr>
              <a:t>MapleSim Symbolic Formulation</a:t>
            </a:r>
          </a:p>
        </p:txBody>
      </p:sp>
      <p:sp>
        <p:nvSpPr>
          <p:cNvPr id="34" name="Content Placeholder 2"/>
          <p:cNvSpPr txBox="1">
            <a:spLocks/>
          </p:cNvSpPr>
          <p:nvPr/>
        </p:nvSpPr>
        <p:spPr>
          <a:xfrm>
            <a:off x="3606800" y="742950"/>
            <a:ext cx="5207000" cy="2800350"/>
          </a:xfrm>
          <a:prstGeom prst="rect">
            <a:avLst/>
          </a:prstGeom>
        </p:spPr>
        <p:txBody>
          <a:bodyPr/>
          <a:lstStyle/>
          <a:p>
            <a:pPr marL="342900" indent="-342900">
              <a:spcBef>
                <a:spcPct val="20000"/>
              </a:spcBef>
              <a:buFont typeface="Arial" charset="0"/>
              <a:buChar char="•"/>
              <a:defRPr/>
            </a:pPr>
            <a:r>
              <a:rPr lang="en-US" sz="2400" dirty="0">
                <a:latin typeface="+mn-lt"/>
                <a:cs typeface="+mn-cs"/>
              </a:rPr>
              <a:t>Multiplications by 1’s, 0’s automatically removed (previous slide)</a:t>
            </a:r>
          </a:p>
          <a:p>
            <a:pPr marL="342900" indent="-342900">
              <a:spcBef>
                <a:spcPct val="20000"/>
              </a:spcBef>
              <a:buFont typeface="Arial" charset="0"/>
              <a:buChar char="•"/>
              <a:defRPr/>
            </a:pPr>
            <a:r>
              <a:rPr lang="en-US" sz="2400" dirty="0">
                <a:latin typeface="+mn-lt"/>
                <a:cs typeface="+mn-cs"/>
              </a:rPr>
              <a:t>Simple equations directly solved, reducing the number of variables to integrate</a:t>
            </a:r>
          </a:p>
          <a:p>
            <a:pPr marL="342900" indent="-342900">
              <a:spcBef>
                <a:spcPct val="20000"/>
              </a:spcBef>
              <a:buFont typeface="Arial" charset="0"/>
              <a:buChar char="•"/>
              <a:defRPr/>
            </a:pPr>
            <a:r>
              <a:rPr lang="en-US" sz="2400" dirty="0">
                <a:latin typeface="+mn-lt"/>
                <a:cs typeface="+mn-cs"/>
              </a:rPr>
              <a:t>Trigonometric simplifications:</a:t>
            </a:r>
          </a:p>
          <a:p>
            <a:pPr marL="342900" indent="-342900">
              <a:spcBef>
                <a:spcPct val="20000"/>
              </a:spcBef>
              <a:buFont typeface="Arial" charset="0"/>
              <a:buChar char="•"/>
              <a:defRPr/>
            </a:pPr>
            <a:endParaRPr lang="en-US" sz="2400" dirty="0">
              <a:latin typeface="+mn-lt"/>
              <a:cs typeface="+mn-cs"/>
            </a:endParaRPr>
          </a:p>
        </p:txBody>
      </p:sp>
      <p:sp>
        <p:nvSpPr>
          <p:cNvPr id="12" name="Rounded Rectangle 11"/>
          <p:cNvSpPr/>
          <p:nvPr/>
        </p:nvSpPr>
        <p:spPr>
          <a:xfrm>
            <a:off x="152400" y="2282825"/>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Coordinate Selection</a:t>
            </a:r>
          </a:p>
        </p:txBody>
      </p:sp>
      <p:sp>
        <p:nvSpPr>
          <p:cNvPr id="14" name="Rounded Rectangle 13"/>
          <p:cNvSpPr/>
          <p:nvPr/>
        </p:nvSpPr>
        <p:spPr>
          <a:xfrm>
            <a:off x="152400" y="3409950"/>
            <a:ext cx="2867025" cy="423863"/>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Symbolic Simplification</a:t>
            </a:r>
          </a:p>
        </p:txBody>
      </p:sp>
      <p:sp>
        <p:nvSpPr>
          <p:cNvPr id="15" name="Rounded Rectangle 14"/>
          <p:cNvSpPr/>
          <p:nvPr/>
        </p:nvSpPr>
        <p:spPr>
          <a:xfrm>
            <a:off x="152400" y="3973513"/>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Code Optimization</a:t>
            </a:r>
          </a:p>
        </p:txBody>
      </p:sp>
      <p:sp>
        <p:nvSpPr>
          <p:cNvPr id="16" name="Rounded Rectangle 15"/>
          <p:cNvSpPr/>
          <p:nvPr/>
        </p:nvSpPr>
        <p:spPr>
          <a:xfrm>
            <a:off x="152400" y="4535488"/>
            <a:ext cx="2867025" cy="6016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a:t>
            </a:r>
          </a:p>
          <a:p>
            <a:pPr algn="ctr">
              <a:defRPr/>
            </a:pPr>
            <a:r>
              <a:rPr lang="en-CA" dirty="0"/>
              <a:t>Generation</a:t>
            </a:r>
          </a:p>
        </p:txBody>
      </p:sp>
      <p:sp>
        <p:nvSpPr>
          <p:cNvPr id="17" name="Rounded Rectangle 16"/>
          <p:cNvSpPr/>
          <p:nvPr/>
        </p:nvSpPr>
        <p:spPr>
          <a:xfrm>
            <a:off x="161925" y="15255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cxnSp>
        <p:nvCxnSpPr>
          <p:cNvPr id="20" name="Straight Arrow Connector 19"/>
          <p:cNvCxnSpPr>
            <a:endCxn id="12" idx="0"/>
          </p:cNvCxnSpPr>
          <p:nvPr/>
        </p:nvCxnSpPr>
        <p:spPr>
          <a:xfrm rot="5400000">
            <a:off x="1420813" y="2116138"/>
            <a:ext cx="331787"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 idx="2"/>
          </p:cNvCxnSpPr>
          <p:nvPr/>
        </p:nvCxnSpPr>
        <p:spPr>
          <a:xfrm rot="5400000">
            <a:off x="1517650" y="2776538"/>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endCxn id="14" idx="0"/>
          </p:cNvCxnSpPr>
          <p:nvPr/>
        </p:nvCxnSpPr>
        <p:spPr>
          <a:xfrm rot="5400000">
            <a:off x="1517651" y="3340100"/>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4" idx="2"/>
            <a:endCxn id="15" idx="0"/>
          </p:cNvCxnSpPr>
          <p:nvPr/>
        </p:nvCxnSpPr>
        <p:spPr>
          <a:xfrm rot="5400000">
            <a:off x="1517650" y="3903663"/>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5" idx="2"/>
            <a:endCxn id="16" idx="0"/>
          </p:cNvCxnSpPr>
          <p:nvPr/>
        </p:nvCxnSpPr>
        <p:spPr>
          <a:xfrm rot="5400000">
            <a:off x="1517651" y="4467225"/>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6" idx="2"/>
            <a:endCxn id="26" idx="0"/>
          </p:cNvCxnSpPr>
          <p:nvPr/>
        </p:nvCxnSpPr>
        <p:spPr>
          <a:xfrm rot="5400000">
            <a:off x="1418431" y="5296694"/>
            <a:ext cx="327025" cy="7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Rounded Rectangle 25"/>
          <p:cNvSpPr/>
          <p:nvPr/>
        </p:nvSpPr>
        <p:spPr>
          <a:xfrm>
            <a:off x="144463" y="5464175"/>
            <a:ext cx="2868612"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sp>
        <p:nvSpPr>
          <p:cNvPr id="29" name="Rounded Rectangle 28"/>
          <p:cNvSpPr/>
          <p:nvPr/>
        </p:nvSpPr>
        <p:spPr>
          <a:xfrm>
            <a:off x="152400" y="28463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Equation Generation</a:t>
            </a:r>
          </a:p>
        </p:txBody>
      </p:sp>
      <p:pic>
        <p:nvPicPr>
          <p:cNvPr id="25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50" y="3557588"/>
            <a:ext cx="51149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88" y="5826125"/>
            <a:ext cx="33623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rot="5400000">
            <a:off x="5925344" y="5545932"/>
            <a:ext cx="333375"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53988" y="831850"/>
            <a:ext cx="3325812" cy="0"/>
          </a:xfrm>
          <a:prstGeom prst="line">
            <a:avLst/>
          </a:prstGeom>
        </p:spPr>
        <p:style>
          <a:lnRef idx="3">
            <a:schemeClr val="dk1"/>
          </a:lnRef>
          <a:fillRef idx="0">
            <a:schemeClr val="dk1"/>
          </a:fillRef>
          <a:effectRef idx="2">
            <a:schemeClr val="dk1"/>
          </a:effectRef>
          <a:fontRef idx="minor">
            <a:schemeClr val="tx1"/>
          </a:fontRef>
        </p:style>
      </p:cxnSp>
      <p:sp>
        <p:nvSpPr>
          <p:cNvPr id="26627" name="TextBox 27"/>
          <p:cNvSpPr txBox="1">
            <a:spLocks noChangeArrowheads="1"/>
          </p:cNvSpPr>
          <p:nvPr/>
        </p:nvSpPr>
        <p:spPr bwMode="auto">
          <a:xfrm>
            <a:off x="55562" y="488950"/>
            <a:ext cx="372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b="1" dirty="0">
                <a:solidFill>
                  <a:srgbClr val="FF0000"/>
                </a:solidFill>
              </a:rPr>
              <a:t>MapleSim Symbolic Formulation</a:t>
            </a:r>
          </a:p>
        </p:txBody>
      </p:sp>
      <p:sp>
        <p:nvSpPr>
          <p:cNvPr id="34" name="Content Placeholder 2"/>
          <p:cNvSpPr txBox="1">
            <a:spLocks/>
          </p:cNvSpPr>
          <p:nvPr/>
        </p:nvSpPr>
        <p:spPr>
          <a:xfrm>
            <a:off x="3606800" y="755650"/>
            <a:ext cx="5207000" cy="5113338"/>
          </a:xfrm>
          <a:prstGeom prst="rect">
            <a:avLst/>
          </a:prstGeom>
        </p:spPr>
        <p:txBody>
          <a:bodyPr/>
          <a:lstStyle/>
          <a:p>
            <a:pPr marL="342900" indent="-342900">
              <a:spcBef>
                <a:spcPct val="20000"/>
              </a:spcBef>
              <a:buFont typeface="Arial" charset="0"/>
              <a:buChar char="•"/>
              <a:defRPr/>
            </a:pPr>
            <a:r>
              <a:rPr lang="en-US" sz="2400" dirty="0">
                <a:latin typeface="+mn-lt"/>
                <a:cs typeface="+mn-cs"/>
              </a:rPr>
              <a:t>Expressions that are repeated within the equations are identified and isolated so they are only computed </a:t>
            </a:r>
            <a:r>
              <a:rPr lang="en-US" sz="2400" dirty="0" smtClean="0">
                <a:latin typeface="+mn-lt"/>
                <a:cs typeface="+mn-cs"/>
              </a:rPr>
              <a:t>once</a:t>
            </a:r>
            <a:endParaRPr lang="en-US" sz="2400" dirty="0">
              <a:latin typeface="+mn-lt"/>
              <a:cs typeface="+mn-cs"/>
            </a:endParaRPr>
          </a:p>
        </p:txBody>
      </p:sp>
      <p:sp>
        <p:nvSpPr>
          <p:cNvPr id="12" name="Rounded Rectangle 11"/>
          <p:cNvSpPr/>
          <p:nvPr/>
        </p:nvSpPr>
        <p:spPr>
          <a:xfrm>
            <a:off x="152400" y="1736725"/>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Coordinate Selection</a:t>
            </a:r>
          </a:p>
        </p:txBody>
      </p:sp>
      <p:sp>
        <p:nvSpPr>
          <p:cNvPr id="14" name="Rounded Rectangle 13"/>
          <p:cNvSpPr/>
          <p:nvPr/>
        </p:nvSpPr>
        <p:spPr>
          <a:xfrm>
            <a:off x="152400" y="2863850"/>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Symbolic Simplification</a:t>
            </a:r>
          </a:p>
        </p:txBody>
      </p:sp>
      <p:sp>
        <p:nvSpPr>
          <p:cNvPr id="15" name="Rounded Rectangle 14"/>
          <p:cNvSpPr/>
          <p:nvPr/>
        </p:nvSpPr>
        <p:spPr>
          <a:xfrm>
            <a:off x="152400" y="3427413"/>
            <a:ext cx="2867025" cy="423862"/>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Code Optimization</a:t>
            </a:r>
          </a:p>
        </p:txBody>
      </p:sp>
      <p:sp>
        <p:nvSpPr>
          <p:cNvPr id="16" name="Rounded Rectangle 15"/>
          <p:cNvSpPr/>
          <p:nvPr/>
        </p:nvSpPr>
        <p:spPr>
          <a:xfrm>
            <a:off x="152400" y="3989388"/>
            <a:ext cx="2867025" cy="6016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a:t>
            </a:r>
          </a:p>
          <a:p>
            <a:pPr algn="ctr">
              <a:defRPr/>
            </a:pPr>
            <a:r>
              <a:rPr lang="en-CA" dirty="0"/>
              <a:t>Generation</a:t>
            </a:r>
          </a:p>
        </p:txBody>
      </p:sp>
      <p:sp>
        <p:nvSpPr>
          <p:cNvPr id="17" name="Rounded Rectangle 16"/>
          <p:cNvSpPr/>
          <p:nvPr/>
        </p:nvSpPr>
        <p:spPr>
          <a:xfrm>
            <a:off x="161925" y="9794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cxnSp>
        <p:nvCxnSpPr>
          <p:cNvPr id="20" name="Straight Arrow Connector 19"/>
          <p:cNvCxnSpPr>
            <a:endCxn id="12" idx="0"/>
          </p:cNvCxnSpPr>
          <p:nvPr/>
        </p:nvCxnSpPr>
        <p:spPr>
          <a:xfrm rot="5400000">
            <a:off x="1420813" y="1570038"/>
            <a:ext cx="331787"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 idx="2"/>
          </p:cNvCxnSpPr>
          <p:nvPr/>
        </p:nvCxnSpPr>
        <p:spPr>
          <a:xfrm rot="5400000">
            <a:off x="1517650" y="2230438"/>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endCxn id="14" idx="0"/>
          </p:cNvCxnSpPr>
          <p:nvPr/>
        </p:nvCxnSpPr>
        <p:spPr>
          <a:xfrm rot="5400000">
            <a:off x="1517651" y="2794000"/>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4" idx="2"/>
            <a:endCxn id="15" idx="0"/>
          </p:cNvCxnSpPr>
          <p:nvPr/>
        </p:nvCxnSpPr>
        <p:spPr>
          <a:xfrm rot="5400000">
            <a:off x="1517650" y="3357563"/>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5" idx="2"/>
            <a:endCxn id="16" idx="0"/>
          </p:cNvCxnSpPr>
          <p:nvPr/>
        </p:nvCxnSpPr>
        <p:spPr>
          <a:xfrm rot="5400000">
            <a:off x="1517651" y="3921125"/>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6" idx="2"/>
            <a:endCxn id="26" idx="0"/>
          </p:cNvCxnSpPr>
          <p:nvPr/>
        </p:nvCxnSpPr>
        <p:spPr>
          <a:xfrm rot="5400000">
            <a:off x="1418431" y="4750594"/>
            <a:ext cx="327025" cy="7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Rounded Rectangle 25"/>
          <p:cNvSpPr/>
          <p:nvPr/>
        </p:nvSpPr>
        <p:spPr>
          <a:xfrm>
            <a:off x="144463" y="4918075"/>
            <a:ext cx="2868612"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sp>
        <p:nvSpPr>
          <p:cNvPr id="29" name="Rounded Rectangle 28"/>
          <p:cNvSpPr/>
          <p:nvPr/>
        </p:nvSpPr>
        <p:spPr>
          <a:xfrm>
            <a:off x="152400" y="23002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Equation Generation</a:t>
            </a:r>
          </a:p>
        </p:txBody>
      </p:sp>
      <p:pic>
        <p:nvPicPr>
          <p:cNvPr id="26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338" y="2420938"/>
            <a:ext cx="39338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588" y="4033838"/>
            <a:ext cx="27813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rot="5400000">
            <a:off x="6098381" y="3744119"/>
            <a:ext cx="333375"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53988" y="1339850"/>
            <a:ext cx="3325812" cy="0"/>
          </a:xfrm>
          <a:prstGeom prst="line">
            <a:avLst/>
          </a:prstGeom>
        </p:spPr>
        <p:style>
          <a:lnRef idx="3">
            <a:schemeClr val="dk1"/>
          </a:lnRef>
          <a:fillRef idx="0">
            <a:schemeClr val="dk1"/>
          </a:fillRef>
          <a:effectRef idx="2">
            <a:schemeClr val="dk1"/>
          </a:effectRef>
          <a:fontRef idx="minor">
            <a:schemeClr val="tx1"/>
          </a:fontRef>
        </p:style>
      </p:cxnSp>
      <p:sp>
        <p:nvSpPr>
          <p:cNvPr id="27651" name="TextBox 27"/>
          <p:cNvSpPr txBox="1">
            <a:spLocks noChangeArrowheads="1"/>
          </p:cNvSpPr>
          <p:nvPr/>
        </p:nvSpPr>
        <p:spPr bwMode="auto">
          <a:xfrm>
            <a:off x="55562" y="996950"/>
            <a:ext cx="3716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tLang="ja-JP" b="1" dirty="0">
                <a:solidFill>
                  <a:srgbClr val="FF0000"/>
                </a:solidFill>
              </a:rPr>
              <a:t>MapleSim Symbolic Formulation</a:t>
            </a:r>
          </a:p>
        </p:txBody>
      </p:sp>
      <p:sp>
        <p:nvSpPr>
          <p:cNvPr id="27652" name="Content Placeholder 2"/>
          <p:cNvSpPr txBox="1">
            <a:spLocks/>
          </p:cNvSpPr>
          <p:nvPr/>
        </p:nvSpPr>
        <p:spPr bwMode="auto">
          <a:xfrm>
            <a:off x="3606800" y="1657351"/>
            <a:ext cx="52070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 typeface="Arial" pitchFamily="34" charset="0"/>
              <a:buChar char="•"/>
            </a:pPr>
            <a:r>
              <a:rPr lang="en-US" altLang="ja-JP" sz="2400">
                <a:latin typeface="Calibri" pitchFamily="34" charset="0"/>
              </a:rPr>
              <a:t>Using </a:t>
            </a:r>
            <a:r>
              <a:rPr lang="en-US" altLang="ja-JP" sz="2400">
                <a:solidFill>
                  <a:srgbClr val="419EEB"/>
                </a:solidFill>
                <a:latin typeface="Calibri" pitchFamily="34" charset="0"/>
              </a:rPr>
              <a:t>MapleSim’s Addons</a:t>
            </a:r>
            <a:r>
              <a:rPr lang="en-US" altLang="ja-JP" sz="2400">
                <a:latin typeface="Calibri" pitchFamily="34" charset="0"/>
              </a:rPr>
              <a:t>, optimized procedures can be exported to a variety of targets:</a:t>
            </a:r>
          </a:p>
          <a:p>
            <a:pPr lvl="1" eaLnBrk="1" hangingPunct="1">
              <a:spcBef>
                <a:spcPct val="20000"/>
              </a:spcBef>
              <a:buFont typeface="Arial" pitchFamily="34" charset="0"/>
              <a:buChar char="•"/>
            </a:pPr>
            <a:r>
              <a:rPr lang="en-US" altLang="ja-JP" sz="2400">
                <a:latin typeface="Calibri" pitchFamily="34" charset="0"/>
              </a:rPr>
              <a:t>LabVIEW RT Toolchain</a:t>
            </a:r>
          </a:p>
          <a:p>
            <a:pPr lvl="1" eaLnBrk="1" hangingPunct="1">
              <a:spcBef>
                <a:spcPct val="20000"/>
              </a:spcBef>
              <a:buFont typeface="Arial" pitchFamily="34" charset="0"/>
              <a:buChar char="•"/>
            </a:pPr>
            <a:r>
              <a:rPr lang="en-US" altLang="ja-JP" sz="2400">
                <a:latin typeface="Calibri" pitchFamily="34" charset="0"/>
              </a:rPr>
              <a:t>Simulink RTW Toolchain</a:t>
            </a:r>
          </a:p>
          <a:p>
            <a:pPr lvl="1" eaLnBrk="1" hangingPunct="1">
              <a:spcBef>
                <a:spcPct val="20000"/>
              </a:spcBef>
              <a:buFont typeface="Arial" pitchFamily="34" charset="0"/>
              <a:buChar char="•"/>
            </a:pPr>
            <a:endParaRPr lang="en-US" altLang="ja-JP" sz="2400">
              <a:latin typeface="Calibri" pitchFamily="34" charset="0"/>
            </a:endParaRPr>
          </a:p>
          <a:p>
            <a:pPr eaLnBrk="1" hangingPunct="1">
              <a:spcBef>
                <a:spcPct val="20000"/>
              </a:spcBef>
              <a:buFont typeface="Arial" pitchFamily="34" charset="0"/>
              <a:buChar char="•"/>
            </a:pPr>
            <a:r>
              <a:rPr lang="en-US" altLang="ja-JP" sz="2400">
                <a:latin typeface="Calibri" pitchFamily="34" charset="0"/>
              </a:rPr>
              <a:t>Alternatively, these procedures can be generated in Standalone C-code (no Connectivity Toolboxes required)</a:t>
            </a:r>
          </a:p>
          <a:p>
            <a:pPr eaLnBrk="1" hangingPunct="1">
              <a:spcBef>
                <a:spcPct val="20000"/>
              </a:spcBef>
              <a:buFont typeface="Arial" pitchFamily="34" charset="0"/>
              <a:buChar char="•"/>
            </a:pPr>
            <a:endParaRPr lang="en-US" altLang="ja-JP" sz="2400">
              <a:latin typeface="Calibri" pitchFamily="34" charset="0"/>
            </a:endParaRPr>
          </a:p>
        </p:txBody>
      </p:sp>
      <p:sp>
        <p:nvSpPr>
          <p:cNvPr id="12" name="Rounded Rectangle 11"/>
          <p:cNvSpPr/>
          <p:nvPr/>
        </p:nvSpPr>
        <p:spPr>
          <a:xfrm>
            <a:off x="152400" y="2244725"/>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Coordinate Selection</a:t>
            </a:r>
          </a:p>
        </p:txBody>
      </p:sp>
      <p:sp>
        <p:nvSpPr>
          <p:cNvPr id="14" name="Rounded Rectangle 13"/>
          <p:cNvSpPr/>
          <p:nvPr/>
        </p:nvSpPr>
        <p:spPr>
          <a:xfrm>
            <a:off x="152400" y="3371850"/>
            <a:ext cx="2867025" cy="4238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Symbolic Simplification</a:t>
            </a:r>
          </a:p>
        </p:txBody>
      </p:sp>
      <p:sp>
        <p:nvSpPr>
          <p:cNvPr id="15" name="Rounded Rectangle 14"/>
          <p:cNvSpPr/>
          <p:nvPr/>
        </p:nvSpPr>
        <p:spPr>
          <a:xfrm>
            <a:off x="152400" y="3935413"/>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Code Optimization</a:t>
            </a:r>
          </a:p>
        </p:txBody>
      </p:sp>
      <p:sp>
        <p:nvSpPr>
          <p:cNvPr id="16" name="Rounded Rectangle 15"/>
          <p:cNvSpPr/>
          <p:nvPr/>
        </p:nvSpPr>
        <p:spPr>
          <a:xfrm>
            <a:off x="152400" y="4497388"/>
            <a:ext cx="2867025" cy="601662"/>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 Procedure </a:t>
            </a:r>
          </a:p>
          <a:p>
            <a:pPr algn="ctr">
              <a:defRPr/>
            </a:pPr>
            <a:r>
              <a:rPr lang="en-CA" dirty="0"/>
              <a:t>Generation</a:t>
            </a:r>
          </a:p>
        </p:txBody>
      </p:sp>
      <p:sp>
        <p:nvSpPr>
          <p:cNvPr id="17" name="Rounded Rectangle 16"/>
          <p:cNvSpPr/>
          <p:nvPr/>
        </p:nvSpPr>
        <p:spPr>
          <a:xfrm>
            <a:off x="161925" y="14874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Model Definition</a:t>
            </a:r>
          </a:p>
        </p:txBody>
      </p:sp>
      <p:cxnSp>
        <p:nvCxnSpPr>
          <p:cNvPr id="20" name="Straight Arrow Connector 19"/>
          <p:cNvCxnSpPr>
            <a:endCxn id="12" idx="0"/>
          </p:cNvCxnSpPr>
          <p:nvPr/>
        </p:nvCxnSpPr>
        <p:spPr>
          <a:xfrm rot="5400000">
            <a:off x="1420813" y="2078038"/>
            <a:ext cx="331787"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 idx="2"/>
          </p:cNvCxnSpPr>
          <p:nvPr/>
        </p:nvCxnSpPr>
        <p:spPr>
          <a:xfrm rot="5400000">
            <a:off x="1517650" y="2738438"/>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endCxn id="14" idx="0"/>
          </p:cNvCxnSpPr>
          <p:nvPr/>
        </p:nvCxnSpPr>
        <p:spPr>
          <a:xfrm rot="5400000">
            <a:off x="1517651" y="3302000"/>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4" idx="2"/>
            <a:endCxn id="15" idx="0"/>
          </p:cNvCxnSpPr>
          <p:nvPr/>
        </p:nvCxnSpPr>
        <p:spPr>
          <a:xfrm rot="5400000">
            <a:off x="1517650" y="3865563"/>
            <a:ext cx="138113"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5" idx="2"/>
            <a:endCxn id="16" idx="0"/>
          </p:cNvCxnSpPr>
          <p:nvPr/>
        </p:nvCxnSpPr>
        <p:spPr>
          <a:xfrm rot="5400000">
            <a:off x="1517651" y="4429125"/>
            <a:ext cx="13811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6" idx="2"/>
            <a:endCxn id="26" idx="0"/>
          </p:cNvCxnSpPr>
          <p:nvPr/>
        </p:nvCxnSpPr>
        <p:spPr>
          <a:xfrm rot="5400000">
            <a:off x="1418431" y="5258594"/>
            <a:ext cx="327025" cy="7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Rounded Rectangle 25"/>
          <p:cNvSpPr/>
          <p:nvPr/>
        </p:nvSpPr>
        <p:spPr>
          <a:xfrm>
            <a:off x="144463" y="5426075"/>
            <a:ext cx="2868612" cy="4254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Simulation</a:t>
            </a:r>
          </a:p>
        </p:txBody>
      </p:sp>
      <p:sp>
        <p:nvSpPr>
          <p:cNvPr id="29" name="Rounded Rectangle 28"/>
          <p:cNvSpPr/>
          <p:nvPr/>
        </p:nvSpPr>
        <p:spPr>
          <a:xfrm>
            <a:off x="152400" y="2808288"/>
            <a:ext cx="2867025" cy="423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Equation Generation</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try to model this plant</a:t>
            </a:r>
            <a:endParaRPr lang="en-GB" dirty="0"/>
          </a:p>
        </p:txBody>
      </p:sp>
      <p:sp>
        <p:nvSpPr>
          <p:cNvPr id="3" name="Content Placeholder 2"/>
          <p:cNvSpPr>
            <a:spLocks noGrp="1"/>
          </p:cNvSpPr>
          <p:nvPr>
            <p:ph idx="1"/>
          </p:nvPr>
        </p:nvSpPr>
        <p:spPr/>
        <p:txBody>
          <a:bodyPr/>
          <a:lstStyle/>
          <a:p>
            <a:r>
              <a:rPr lang="en-US" dirty="0" smtClean="0"/>
              <a:t>V=220 V</a:t>
            </a:r>
          </a:p>
          <a:p>
            <a:r>
              <a:rPr lang="en-US" dirty="0" smtClean="0"/>
              <a:t>R = 10 K</a:t>
            </a:r>
            <a:r>
              <a:rPr lang="el-GR" dirty="0" smtClean="0"/>
              <a:t>Ω</a:t>
            </a:r>
            <a:endParaRPr lang="en-US" dirty="0" smtClean="0"/>
          </a:p>
          <a:p>
            <a:r>
              <a:rPr lang="en-US" dirty="0" smtClean="0"/>
              <a:t>L=100 </a:t>
            </a:r>
            <a:r>
              <a:rPr lang="en-US" dirty="0" err="1" smtClean="0"/>
              <a:t>Hn</a:t>
            </a:r>
            <a:endParaRPr lang="en-US" dirty="0" smtClean="0"/>
          </a:p>
          <a:p>
            <a:r>
              <a:rPr lang="en-US" dirty="0" smtClean="0"/>
              <a:t>J=5 Kg m^2</a:t>
            </a:r>
          </a:p>
          <a:p>
            <a:endParaRPr lang="en-US" dirty="0"/>
          </a:p>
          <a:p>
            <a:r>
              <a:rPr lang="en-US" dirty="0" smtClean="0"/>
              <a:t>Open Simulink and try it…</a:t>
            </a:r>
          </a:p>
          <a:p>
            <a:r>
              <a:rPr lang="en-US" dirty="0" smtClean="0"/>
              <a:t>In 30 min from now we will </a:t>
            </a:r>
            <a:r>
              <a:rPr lang="en-US" smtClean="0"/>
              <a:t>do it </a:t>
            </a:r>
            <a:r>
              <a:rPr lang="en-US" dirty="0" smtClean="0"/>
              <a:t>with MapleSim</a:t>
            </a:r>
            <a:endParaRPr lang="en-GB" dirty="0"/>
          </a:p>
        </p:txBody>
      </p:sp>
      <p:grpSp>
        <p:nvGrpSpPr>
          <p:cNvPr id="4" name="Group 7"/>
          <p:cNvGrpSpPr>
            <a:grpSpLocks/>
          </p:cNvGrpSpPr>
          <p:nvPr/>
        </p:nvGrpSpPr>
        <p:grpSpPr bwMode="auto">
          <a:xfrm>
            <a:off x="5262895" y="2395611"/>
            <a:ext cx="2709863" cy="1003300"/>
            <a:chOff x="2867025" y="4203716"/>
            <a:chExt cx="3581400" cy="1517650"/>
          </a:xfrm>
        </p:grpSpPr>
        <p:grpSp>
          <p:nvGrpSpPr>
            <p:cNvPr id="5" name="Group 99"/>
            <p:cNvGrpSpPr>
              <a:grpSpLocks/>
            </p:cNvGrpSpPr>
            <p:nvPr/>
          </p:nvGrpSpPr>
          <p:grpSpPr bwMode="auto">
            <a:xfrm>
              <a:off x="4314825" y="4508516"/>
              <a:ext cx="609600" cy="228600"/>
              <a:chOff x="3657600" y="2209800"/>
              <a:chExt cx="609600" cy="228600"/>
            </a:xfrm>
          </p:grpSpPr>
          <p:sp>
            <p:nvSpPr>
              <p:cNvPr id="32" name="Oval 94"/>
              <p:cNvSpPr>
                <a:spLocks noChangeArrowheads="1"/>
              </p:cNvSpPr>
              <p:nvPr/>
            </p:nvSpPr>
            <p:spPr bwMode="auto">
              <a:xfrm>
                <a:off x="3657600" y="2209800"/>
                <a:ext cx="152400" cy="1524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33" name="Oval 95"/>
              <p:cNvSpPr>
                <a:spLocks noChangeArrowheads="1"/>
              </p:cNvSpPr>
              <p:nvPr/>
            </p:nvSpPr>
            <p:spPr bwMode="auto">
              <a:xfrm>
                <a:off x="3810000" y="2209800"/>
                <a:ext cx="152400" cy="1524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34" name="Oval 96"/>
              <p:cNvSpPr>
                <a:spLocks noChangeArrowheads="1"/>
              </p:cNvSpPr>
              <p:nvPr/>
            </p:nvSpPr>
            <p:spPr bwMode="auto">
              <a:xfrm>
                <a:off x="3962400" y="2209800"/>
                <a:ext cx="152400" cy="1524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35" name="Oval 97"/>
              <p:cNvSpPr>
                <a:spLocks noChangeArrowheads="1"/>
              </p:cNvSpPr>
              <p:nvPr/>
            </p:nvSpPr>
            <p:spPr bwMode="auto">
              <a:xfrm>
                <a:off x="4114800" y="2209800"/>
                <a:ext cx="152400" cy="1524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36" name="Rectangle 98"/>
              <p:cNvSpPr>
                <a:spLocks noChangeArrowheads="1"/>
              </p:cNvSpPr>
              <p:nvPr/>
            </p:nvSpPr>
            <p:spPr bwMode="auto">
              <a:xfrm>
                <a:off x="3657600" y="2286000"/>
                <a:ext cx="6096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400"/>
              </a:p>
            </p:txBody>
          </p:sp>
        </p:grpSp>
        <p:cxnSp>
          <p:nvCxnSpPr>
            <p:cNvPr id="6" name="Straight Connector 101"/>
            <p:cNvCxnSpPr>
              <a:cxnSpLocks noChangeShapeType="1"/>
            </p:cNvCxnSpPr>
            <p:nvPr/>
          </p:nvCxnSpPr>
          <p:spPr bwMode="auto">
            <a:xfrm>
              <a:off x="4086225" y="4584716"/>
              <a:ext cx="2286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103"/>
            <p:cNvCxnSpPr>
              <a:cxnSpLocks noChangeShapeType="1"/>
            </p:cNvCxnSpPr>
            <p:nvPr/>
          </p:nvCxnSpPr>
          <p:spPr bwMode="auto">
            <a:xfrm>
              <a:off x="4924425" y="4584716"/>
              <a:ext cx="34131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 name="Oval 105"/>
            <p:cNvSpPr>
              <a:spLocks noChangeArrowheads="1"/>
            </p:cNvSpPr>
            <p:nvPr/>
          </p:nvSpPr>
          <p:spPr bwMode="auto">
            <a:xfrm>
              <a:off x="5076825" y="4965716"/>
              <a:ext cx="381000" cy="381000"/>
            </a:xfrm>
            <a:prstGeom prst="ellipse">
              <a:avLst/>
            </a:prstGeom>
            <a:solidFill>
              <a:schemeClr val="bg1"/>
            </a:solidFill>
            <a:ln w="9525" algn="ctr">
              <a:solidFill>
                <a:schemeClr val="tx1"/>
              </a:solidFill>
              <a:round/>
              <a:headEnd/>
              <a:tailEnd/>
            </a:ln>
          </p:spPr>
          <p:txBody>
            <a:bodyPr/>
            <a:lstStyle/>
            <a:p>
              <a:pPr eaLnBrk="0" hangingPunct="0"/>
              <a:endParaRPr lang="en-US" sz="2400"/>
            </a:p>
          </p:txBody>
        </p:sp>
        <p:sp>
          <p:nvSpPr>
            <p:cNvPr id="9" name="Rectangle 106"/>
            <p:cNvSpPr>
              <a:spLocks noChangeArrowheads="1"/>
            </p:cNvSpPr>
            <p:nvPr/>
          </p:nvSpPr>
          <p:spPr bwMode="auto">
            <a:xfrm>
              <a:off x="5229225" y="4889516"/>
              <a:ext cx="76200" cy="762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10" name="Rectangle 107"/>
            <p:cNvSpPr>
              <a:spLocks noChangeArrowheads="1"/>
            </p:cNvSpPr>
            <p:nvPr/>
          </p:nvSpPr>
          <p:spPr bwMode="auto">
            <a:xfrm>
              <a:off x="5229225" y="5346716"/>
              <a:ext cx="76200" cy="762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cxnSp>
          <p:nvCxnSpPr>
            <p:cNvPr id="11" name="Straight Connector 109"/>
            <p:cNvCxnSpPr>
              <a:cxnSpLocks noChangeShapeType="1"/>
            </p:cNvCxnSpPr>
            <p:nvPr/>
          </p:nvCxnSpPr>
          <p:spPr bwMode="auto">
            <a:xfrm rot="4980000" flipH="1" flipV="1">
              <a:off x="5121275" y="4718066"/>
              <a:ext cx="304800" cy="381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4"/>
            <p:cNvCxnSpPr>
              <a:cxnSpLocks noChangeShapeType="1"/>
            </p:cNvCxnSpPr>
            <p:nvPr/>
          </p:nvCxnSpPr>
          <p:spPr bwMode="auto">
            <a:xfrm rot="16200000" flipV="1">
              <a:off x="4010025" y="4508516"/>
              <a:ext cx="762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117"/>
            <p:cNvCxnSpPr>
              <a:cxnSpLocks noChangeShapeType="1"/>
            </p:cNvCxnSpPr>
            <p:nvPr/>
          </p:nvCxnSpPr>
          <p:spPr bwMode="auto">
            <a:xfrm rot="5400000">
              <a:off x="3895725" y="4546616"/>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121"/>
            <p:cNvCxnSpPr>
              <a:cxnSpLocks noChangeShapeType="1"/>
            </p:cNvCxnSpPr>
            <p:nvPr/>
          </p:nvCxnSpPr>
          <p:spPr bwMode="auto">
            <a:xfrm rot="1800000">
              <a:off x="3806825" y="4541854"/>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122"/>
            <p:cNvCxnSpPr>
              <a:cxnSpLocks noChangeShapeType="1"/>
            </p:cNvCxnSpPr>
            <p:nvPr/>
          </p:nvCxnSpPr>
          <p:spPr bwMode="auto">
            <a:xfrm rot="5400000">
              <a:off x="3717925" y="4546616"/>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123"/>
            <p:cNvCxnSpPr>
              <a:cxnSpLocks noChangeShapeType="1"/>
            </p:cNvCxnSpPr>
            <p:nvPr/>
          </p:nvCxnSpPr>
          <p:spPr bwMode="auto">
            <a:xfrm rot="1800000">
              <a:off x="3638550" y="4541854"/>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24"/>
            <p:cNvCxnSpPr>
              <a:cxnSpLocks noChangeShapeType="1"/>
            </p:cNvCxnSpPr>
            <p:nvPr/>
          </p:nvCxnSpPr>
          <p:spPr bwMode="auto">
            <a:xfrm rot="5400000">
              <a:off x="3556000" y="4546616"/>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25"/>
            <p:cNvCxnSpPr>
              <a:cxnSpLocks noChangeShapeType="1"/>
            </p:cNvCxnSpPr>
            <p:nvPr/>
          </p:nvCxnSpPr>
          <p:spPr bwMode="auto">
            <a:xfrm rot="16200000" flipV="1">
              <a:off x="3519488" y="4584716"/>
              <a:ext cx="762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26"/>
            <p:cNvCxnSpPr>
              <a:cxnSpLocks noChangeShapeType="1"/>
            </p:cNvCxnSpPr>
            <p:nvPr/>
          </p:nvCxnSpPr>
          <p:spPr bwMode="auto">
            <a:xfrm>
              <a:off x="3324225" y="4584716"/>
              <a:ext cx="20002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0" name="Oval 127"/>
            <p:cNvSpPr>
              <a:spLocks noChangeArrowheads="1"/>
            </p:cNvSpPr>
            <p:nvPr/>
          </p:nvSpPr>
          <p:spPr bwMode="auto">
            <a:xfrm>
              <a:off x="3171825" y="4965716"/>
              <a:ext cx="304800" cy="3048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cxnSp>
          <p:nvCxnSpPr>
            <p:cNvPr id="21" name="Straight Connector 129"/>
            <p:cNvCxnSpPr>
              <a:cxnSpLocks noChangeShapeType="1"/>
            </p:cNvCxnSpPr>
            <p:nvPr/>
          </p:nvCxnSpPr>
          <p:spPr bwMode="auto">
            <a:xfrm rot="5400000">
              <a:off x="3133726" y="4775216"/>
              <a:ext cx="381000"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132"/>
            <p:cNvSpPr txBox="1">
              <a:spLocks noChangeArrowheads="1"/>
            </p:cNvSpPr>
            <p:nvPr/>
          </p:nvSpPr>
          <p:spPr bwMode="auto">
            <a:xfrm>
              <a:off x="3122613" y="4854591"/>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latin typeface="Calibri" pitchFamily="34" charset="0"/>
                </a:rPr>
                <a:t>~</a:t>
              </a:r>
            </a:p>
          </p:txBody>
        </p:sp>
        <p:cxnSp>
          <p:nvCxnSpPr>
            <p:cNvPr id="23" name="Straight Connector 134"/>
            <p:cNvCxnSpPr>
              <a:cxnSpLocks noChangeShapeType="1"/>
            </p:cNvCxnSpPr>
            <p:nvPr/>
          </p:nvCxnSpPr>
          <p:spPr bwMode="auto">
            <a:xfrm rot="4980000">
              <a:off x="5120481" y="5545948"/>
              <a:ext cx="288925" cy="365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139"/>
            <p:cNvCxnSpPr>
              <a:cxnSpLocks noChangeShapeType="1"/>
            </p:cNvCxnSpPr>
            <p:nvPr/>
          </p:nvCxnSpPr>
          <p:spPr bwMode="auto">
            <a:xfrm rot="5400000">
              <a:off x="3100388" y="5495941"/>
              <a:ext cx="449262"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143"/>
            <p:cNvCxnSpPr>
              <a:cxnSpLocks noChangeShapeType="1"/>
            </p:cNvCxnSpPr>
            <p:nvPr/>
          </p:nvCxnSpPr>
          <p:spPr bwMode="auto">
            <a:xfrm rot="10800000">
              <a:off x="3324225" y="5715016"/>
              <a:ext cx="194468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147"/>
            <p:cNvSpPr txBox="1">
              <a:spLocks noChangeArrowheads="1"/>
            </p:cNvSpPr>
            <p:nvPr/>
          </p:nvSpPr>
          <p:spPr bwMode="auto">
            <a:xfrm>
              <a:off x="3629025" y="4203716"/>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atin typeface="Calibri" pitchFamily="34" charset="0"/>
                </a:rPr>
                <a:t>R</a:t>
              </a:r>
            </a:p>
          </p:txBody>
        </p:sp>
        <p:sp>
          <p:nvSpPr>
            <p:cNvPr id="27" name="TextBox 148"/>
            <p:cNvSpPr txBox="1">
              <a:spLocks noChangeArrowheads="1"/>
            </p:cNvSpPr>
            <p:nvPr/>
          </p:nvSpPr>
          <p:spPr bwMode="auto">
            <a:xfrm>
              <a:off x="4467225" y="4203716"/>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atin typeface="Calibri" pitchFamily="34" charset="0"/>
                </a:rPr>
                <a:t>L</a:t>
              </a:r>
            </a:p>
          </p:txBody>
        </p:sp>
        <p:sp>
          <p:nvSpPr>
            <p:cNvPr id="28" name="TextBox 149"/>
            <p:cNvSpPr txBox="1">
              <a:spLocks noChangeArrowheads="1"/>
            </p:cNvSpPr>
            <p:nvPr/>
          </p:nvSpPr>
          <p:spPr bwMode="auto">
            <a:xfrm>
              <a:off x="2867025" y="4965716"/>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atin typeface="Calibri" pitchFamily="34" charset="0"/>
                </a:rPr>
                <a:t>V</a:t>
              </a:r>
            </a:p>
          </p:txBody>
        </p:sp>
        <p:sp>
          <p:nvSpPr>
            <p:cNvPr id="29" name="Flowchart: Direct Access Storage 28"/>
            <p:cNvSpPr/>
            <p:nvPr/>
          </p:nvSpPr>
          <p:spPr bwMode="auto">
            <a:xfrm>
              <a:off x="5762625" y="4813316"/>
              <a:ext cx="381000" cy="6858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3600000" rev="0"/>
              </a:camera>
              <a:lightRig rig="threePt" dir="t"/>
            </a:scene3d>
          </p:spPr>
          <p:txBody>
            <a:bodyPr/>
            <a:lstStyle/>
            <a:p>
              <a:pPr eaLnBrk="0" fontAlgn="auto" hangingPunct="0">
                <a:spcBef>
                  <a:spcPts val="0"/>
                </a:spcBef>
                <a:spcAft>
                  <a:spcPts val="0"/>
                </a:spcAft>
                <a:defRPr/>
              </a:pPr>
              <a:endParaRPr lang="en-US" sz="2400">
                <a:latin typeface="Arial" charset="0"/>
                <a:ea typeface="ＭＳ Ｐゴシック" charset="-128"/>
                <a:cs typeface="+mn-cs"/>
              </a:endParaRPr>
            </a:p>
          </p:txBody>
        </p:sp>
        <p:cxnSp>
          <p:nvCxnSpPr>
            <p:cNvPr id="30" name="Straight Connector 153"/>
            <p:cNvCxnSpPr>
              <a:cxnSpLocks noChangeShapeType="1"/>
            </p:cNvCxnSpPr>
            <p:nvPr/>
          </p:nvCxnSpPr>
          <p:spPr bwMode="auto">
            <a:xfrm rot="-240000">
              <a:off x="6016625" y="5141929"/>
              <a:ext cx="431800" cy="38100"/>
            </a:xfrm>
            <a:prstGeom prst="line">
              <a:avLst/>
            </a:prstGeom>
            <a:noFill/>
            <a:ln w="57150" algn="ctr">
              <a:solidFill>
                <a:schemeClr val="accent1"/>
              </a:solidFill>
              <a:round/>
              <a:headEnd/>
              <a:tailEnd/>
            </a:ln>
            <a:extLst>
              <a:ext uri="{909E8E84-426E-40DD-AFC4-6F175D3DCCD1}">
                <a14:hiddenFill xmlns:a14="http://schemas.microsoft.com/office/drawing/2010/main">
                  <a:noFill/>
                </a14:hiddenFill>
              </a:ext>
            </a:extLst>
          </p:spPr>
        </p:cxnSp>
        <p:cxnSp>
          <p:nvCxnSpPr>
            <p:cNvPr id="31" name="Straight Connector 157"/>
            <p:cNvCxnSpPr>
              <a:cxnSpLocks noChangeShapeType="1"/>
            </p:cNvCxnSpPr>
            <p:nvPr/>
          </p:nvCxnSpPr>
          <p:spPr bwMode="auto">
            <a:xfrm>
              <a:off x="5265738" y="5160979"/>
              <a:ext cx="576262"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2757690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108"/>
          <p:cNvGraphicFramePr>
            <a:graphicFrameLocks/>
          </p:cNvGraphicFramePr>
          <p:nvPr/>
        </p:nvGraphicFramePr>
        <p:xfrm>
          <a:off x="457200" y="3048000"/>
          <a:ext cx="8181975" cy="2147889"/>
        </p:xfrm>
        <a:graphic>
          <a:graphicData uri="http://schemas.openxmlformats.org/drawingml/2006/table">
            <a:tbl>
              <a:tblPr/>
              <a:tblGrid>
                <a:gridCol w="3228975"/>
                <a:gridCol w="1600200"/>
                <a:gridCol w="1752600"/>
                <a:gridCol w="1600200"/>
              </a:tblGrid>
              <a:tr h="762138">
                <a:tc>
                  <a:txBody>
                    <a:bodyPr/>
                    <a:lstStyle/>
                    <a:p>
                      <a:pPr marL="0" marR="0" lvl="0" indent="0" algn="l"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ＭＳ Ｐゴシック" pitchFamily="50" charset="-128"/>
                        </a:rPr>
                        <a:t>Simulation cycle time = 10ms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Rounded MT Bold" pitchFamily="34" charset="0"/>
                          <a:ea typeface="ＭＳ Ｐゴシック" pitchFamily="50" charset="-128"/>
                        </a:rPr>
                        <a:t>SimMechanics</a:t>
                      </a:r>
                      <a:r>
                        <a:rPr kumimoji="0" lang="en-US" sz="1400" b="0" i="0" u="none" strike="noStrike" cap="none" normalizeH="0" baseline="0" dirty="0" smtClean="0">
                          <a:ln>
                            <a:noFill/>
                          </a:ln>
                          <a:solidFill>
                            <a:schemeClr val="tx1"/>
                          </a:solidFill>
                          <a:effectLst/>
                          <a:latin typeface="Symbol" pitchFamily="18" charset="2"/>
                          <a:ea typeface="ＭＳ Ｐゴシック" pitchFamily="50" charset="-128"/>
                        </a:rPr>
                        <a:t> (m</a:t>
                      </a:r>
                      <a: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rPr>
                        <a:t>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Rounded MT Bold" pitchFamily="34" charset="0"/>
                          <a:ea typeface="ＭＳ Ｐゴシック" pitchFamily="50" charset="-128"/>
                        </a:rPr>
                        <a:t>MapleSim</a:t>
                      </a:r>
                      <a: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rPr>
                        <a:t> </a:t>
                      </a:r>
                      <a: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sym typeface="Wingdings" pitchFamily="2" charset="2"/>
                        </a:rPr>
                        <a:t> </a:t>
                      </a:r>
                      <a:b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sym typeface="Wingdings" pitchFamily="2" charset="2"/>
                        </a:rPr>
                      </a:br>
                      <a: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rPr>
                        <a:t>S-function </a:t>
                      </a:r>
                      <a: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sym typeface="Wingdings" pitchFamily="2" charset="2"/>
                        </a:rPr>
                        <a:t></a:t>
                      </a:r>
                      <a: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rPr>
                        <a:t/>
                      </a:r>
                      <a:b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rPr>
                      </a:br>
                      <a:r>
                        <a:rPr kumimoji="0" lang="en-US" sz="1400" b="0" i="0" u="none" strike="noStrike" cap="none" normalizeH="0" baseline="0" dirty="0" err="1" smtClean="0">
                          <a:ln>
                            <a:noFill/>
                          </a:ln>
                          <a:solidFill>
                            <a:schemeClr val="tx1"/>
                          </a:solidFill>
                          <a:effectLst/>
                          <a:latin typeface="Arial Rounded MT Bold" pitchFamily="34" charset="0"/>
                          <a:ea typeface="ＭＳ Ｐゴシック" pitchFamily="50" charset="-128"/>
                        </a:rPr>
                        <a:t>Simulink</a:t>
                      </a:r>
                      <a: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rPr>
                        <a:t>  </a:t>
                      </a:r>
                      <a:r>
                        <a:rPr kumimoji="0" lang="en-US" sz="1400" b="0" i="0" u="none" strike="noStrike" cap="none" normalizeH="0" baseline="0" dirty="0" smtClean="0">
                          <a:ln>
                            <a:noFill/>
                          </a:ln>
                          <a:solidFill>
                            <a:schemeClr val="tx1"/>
                          </a:solidFill>
                          <a:effectLst/>
                          <a:latin typeface="Symbol" pitchFamily="18" charset="2"/>
                          <a:ea typeface="ＭＳ Ｐゴシック" pitchFamily="50" charset="-128"/>
                        </a:rPr>
                        <a:t>(m</a:t>
                      </a:r>
                      <a: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rPr>
                        <a:t>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Rounded MT Bold" pitchFamily="34" charset="0"/>
                          <a:ea typeface="ＭＳ Ｐゴシック" pitchFamily="50" charset="-128"/>
                        </a:rPr>
                        <a:t>Speed advantage</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1917">
                <a:tc>
                  <a:txBody>
                    <a:bodyPr/>
                    <a:lstStyle/>
                    <a:p>
                      <a:pPr marL="0" marR="0" lvl="0" indent="0" algn="l"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ＭＳ Ｐゴシック" pitchFamily="50" charset="-128"/>
                        </a:rPr>
                        <a:t>Double Pendulum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ＭＳ Ｐゴシック" pitchFamily="50" charset="-128"/>
                        </a:rPr>
                        <a:t>137</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smtClean="0">
                          <a:ln>
                            <a:noFill/>
                          </a:ln>
                          <a:solidFill>
                            <a:schemeClr val="tx1"/>
                          </a:solidFill>
                          <a:effectLst/>
                          <a:latin typeface="Arial Rounded MT Bold" pitchFamily="34" charset="0"/>
                          <a:ea typeface="ＭＳ Ｐゴシック" pitchFamily="50" charset="-128"/>
                        </a:rPr>
                        <a:t>14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ＭＳ Ｐゴシック" pitchFamily="50" charset="-128"/>
                        </a:rPr>
                        <a:t>9.9x</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1917">
                <a:tc>
                  <a:txBody>
                    <a:bodyPr/>
                    <a:lstStyle/>
                    <a:p>
                      <a:pPr marL="0" marR="0" lvl="0" indent="0" algn="l"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smtClean="0">
                          <a:ln>
                            <a:noFill/>
                          </a:ln>
                          <a:solidFill>
                            <a:schemeClr val="tx1"/>
                          </a:solidFill>
                          <a:effectLst/>
                          <a:latin typeface="Arial Rounded MT Bold" pitchFamily="34" charset="0"/>
                          <a:ea typeface="ＭＳ Ｐゴシック" pitchFamily="50" charset="-128"/>
                        </a:rPr>
                        <a:t>Four Bar Linkage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smtClean="0">
                          <a:ln>
                            <a:noFill/>
                          </a:ln>
                          <a:solidFill>
                            <a:schemeClr val="tx1"/>
                          </a:solidFill>
                          <a:effectLst/>
                          <a:latin typeface="Arial Rounded MT Bold" pitchFamily="34" charset="0"/>
                          <a:ea typeface="ＭＳ Ｐゴシック" pitchFamily="50" charset="-128"/>
                        </a:rPr>
                        <a:t>288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smtClean="0">
                          <a:ln>
                            <a:noFill/>
                          </a:ln>
                          <a:solidFill>
                            <a:schemeClr val="tx1"/>
                          </a:solidFill>
                          <a:effectLst/>
                          <a:latin typeface="Arial Rounded MT Bold" pitchFamily="34" charset="0"/>
                          <a:ea typeface="ＭＳ Ｐゴシック" pitchFamily="50" charset="-128"/>
                        </a:rPr>
                        <a:t>70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ＭＳ Ｐゴシック" pitchFamily="50" charset="-128"/>
                        </a:rPr>
                        <a:t>4.1x</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1917">
                <a:tc>
                  <a:txBody>
                    <a:bodyPr/>
                    <a:lstStyle/>
                    <a:p>
                      <a:pPr marL="0" marR="0" lvl="0" indent="0" algn="l"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smtClean="0">
                          <a:ln>
                            <a:noFill/>
                          </a:ln>
                          <a:solidFill>
                            <a:schemeClr val="tx1"/>
                          </a:solidFill>
                          <a:effectLst/>
                          <a:latin typeface="Arial Rounded MT Bold" pitchFamily="34" charset="0"/>
                          <a:ea typeface="ＭＳ Ｐゴシック" pitchFamily="50" charset="-128"/>
                        </a:rPr>
                        <a:t>Stewart Platform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ＭＳ Ｐゴシック" pitchFamily="50" charset="-128"/>
                        </a:rPr>
                        <a:t>710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Rounded MT Bold" pitchFamily="34" charset="0"/>
                          <a:ea typeface="ＭＳ Ｐゴシック" pitchFamily="50" charset="-128"/>
                        </a:rPr>
                        <a:t>74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7500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Rounded MT Bold" pitchFamily="34" charset="0"/>
                          <a:ea typeface="ＭＳ Ｐゴシック" pitchFamily="50" charset="-128"/>
                          <a:cs typeface="+mn-cs"/>
                        </a:rPr>
                        <a:t>9.6x</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Title 11"/>
          <p:cNvSpPr>
            <a:spLocks noGrp="1"/>
          </p:cNvSpPr>
          <p:nvPr>
            <p:ph type="title"/>
          </p:nvPr>
        </p:nvSpPr>
        <p:spPr>
          <a:xfrm>
            <a:off x="457200" y="846138"/>
            <a:ext cx="8229600" cy="792162"/>
          </a:xfrm>
        </p:spPr>
        <p:txBody>
          <a:bodyPr>
            <a:noAutofit/>
          </a:bodyPr>
          <a:lstStyle/>
          <a:p>
            <a:pPr algn="ctr" eaLnBrk="1" hangingPunct="1">
              <a:defRPr/>
            </a:pPr>
            <a:r>
              <a:rPr lang="en-CA" sz="3600" dirty="0" smtClean="0">
                <a:solidFill>
                  <a:srgbClr val="FF0000"/>
                </a:solidFill>
                <a:cs typeface="Arial" pitchFamily="34" charset="0"/>
              </a:rPr>
              <a:t>Faster real time </a:t>
            </a:r>
            <a:r>
              <a:rPr lang="en-CA" sz="3600" dirty="0" smtClean="0">
                <a:solidFill>
                  <a:srgbClr val="FF0000"/>
                </a:solidFill>
                <a:cs typeface="Arial" pitchFamily="34" charset="0"/>
              </a:rPr>
              <a:t>simulation</a:t>
            </a:r>
            <a:endParaRPr lang="en-US" sz="3600" dirty="0">
              <a:solidFill>
                <a:srgbClr val="FF0000"/>
              </a:solidFill>
            </a:endParaRPr>
          </a:p>
        </p:txBody>
      </p:sp>
      <p:sp>
        <p:nvSpPr>
          <p:cNvPr id="13" name="Content Placeholder 12"/>
          <p:cNvSpPr>
            <a:spLocks noGrp="1"/>
          </p:cNvSpPr>
          <p:nvPr>
            <p:ph idx="1"/>
          </p:nvPr>
        </p:nvSpPr>
        <p:spPr>
          <a:xfrm>
            <a:off x="457200" y="1600200"/>
            <a:ext cx="8229600" cy="1371600"/>
          </a:xfrm>
        </p:spPr>
        <p:txBody>
          <a:bodyPr>
            <a:normAutofit/>
          </a:bodyPr>
          <a:lstStyle/>
          <a:p>
            <a:pPr eaLnBrk="1" hangingPunct="1">
              <a:buFont typeface="Arial" charset="0"/>
              <a:buChar char="•"/>
              <a:defRPr/>
            </a:pPr>
            <a:r>
              <a:rPr lang="en-US" sz="2000" dirty="0" smtClean="0">
                <a:solidFill>
                  <a:schemeClr val="tx1">
                    <a:lumMod val="75000"/>
                    <a:lumOff val="25000"/>
                  </a:schemeClr>
                </a:solidFill>
              </a:rPr>
              <a:t>Symbolic </a:t>
            </a:r>
            <a:r>
              <a:rPr lang="en-US" sz="2000" dirty="0" err="1" smtClean="0">
                <a:solidFill>
                  <a:schemeClr val="tx1">
                    <a:lumMod val="75000"/>
                    <a:lumOff val="25000"/>
                  </a:schemeClr>
                </a:solidFill>
              </a:rPr>
              <a:t>multibody</a:t>
            </a:r>
            <a:r>
              <a:rPr lang="en-US" sz="2000" dirty="0" smtClean="0">
                <a:solidFill>
                  <a:schemeClr val="tx1">
                    <a:lumMod val="75000"/>
                    <a:lumOff val="25000"/>
                  </a:schemeClr>
                </a:solidFill>
              </a:rPr>
              <a:t> model formulation</a:t>
            </a:r>
          </a:p>
          <a:p>
            <a:pPr eaLnBrk="1" hangingPunct="1">
              <a:buFont typeface="Arial" charset="0"/>
              <a:buChar char="•"/>
              <a:defRPr/>
            </a:pPr>
            <a:r>
              <a:rPr lang="en-US" sz="2000" dirty="0" smtClean="0">
                <a:solidFill>
                  <a:schemeClr val="tx1">
                    <a:lumMod val="75000"/>
                    <a:lumOff val="25000"/>
                  </a:schemeClr>
                </a:solidFill>
              </a:rPr>
              <a:t>Model simplification and optimized code generation</a:t>
            </a:r>
          </a:p>
          <a:p>
            <a:pPr eaLnBrk="1" hangingPunct="1">
              <a:buFont typeface="Arial" charset="0"/>
              <a:buChar char="•"/>
              <a:defRPr/>
            </a:pPr>
            <a:r>
              <a:rPr lang="en-US" sz="2000" dirty="0" smtClean="0">
                <a:solidFill>
                  <a:schemeClr val="tx1">
                    <a:lumMod val="75000"/>
                    <a:lumOff val="25000"/>
                  </a:schemeClr>
                </a:solidFill>
              </a:rPr>
              <a:t>More systems become feasible for</a:t>
            </a:r>
            <a:r>
              <a:rPr lang="en-US" sz="2000" b="1" dirty="0" smtClean="0">
                <a:solidFill>
                  <a:schemeClr val="tx1">
                    <a:lumMod val="75000"/>
                    <a:lumOff val="25000"/>
                  </a:schemeClr>
                </a:solidFill>
              </a:rPr>
              <a:t> </a:t>
            </a:r>
            <a:r>
              <a:rPr lang="en-US" sz="2000" dirty="0" smtClean="0">
                <a:solidFill>
                  <a:schemeClr val="tx1">
                    <a:lumMod val="75000"/>
                    <a:lumOff val="25000"/>
                  </a:schemeClr>
                </a:solidFill>
              </a:rPr>
              <a:t>RT </a:t>
            </a:r>
            <a:r>
              <a:rPr lang="en-US" sz="2000" dirty="0" err="1" smtClean="0">
                <a:solidFill>
                  <a:schemeClr val="tx1">
                    <a:lumMod val="75000"/>
                    <a:lumOff val="25000"/>
                  </a:schemeClr>
                </a:solidFill>
              </a:rPr>
              <a:t>sim</a:t>
            </a:r>
            <a:endParaRPr lang="en-US" sz="2000" dirty="0">
              <a:solidFill>
                <a:schemeClr val="tx1">
                  <a:lumMod val="75000"/>
                  <a:lumOff val="25000"/>
                </a:schemeClr>
              </a:solidFill>
            </a:endParaRPr>
          </a:p>
        </p:txBody>
      </p:sp>
      <p:pic>
        <p:nvPicPr>
          <p:cNvPr id="5" name="~PP14081.WAV">
            <a:hlinkClick r:id="" action="ppaction://media"/>
          </p:cNvPr>
          <p:cNvPicPr>
            <a:picLocks noRot="1" noChangeAspect="1"/>
          </p:cNvPicPr>
          <p:nvPr>
            <a:wavAudioFile r:embed="rId1" name="~PP1967.WAV"/>
          </p:nvPr>
        </p:nvPicPr>
        <p:blipFill>
          <a:blip r:embed="rId4">
            <a:extLst>
              <a:ext uri="{28A0092B-C50C-407E-A947-70E740481C1C}">
                <a14:useLocalDpi xmlns:a14="http://schemas.microsoft.com/office/drawing/2010/main" val="0"/>
              </a:ext>
            </a:extLst>
          </a:blip>
          <a:srcRect/>
          <a:stretch>
            <a:fillRect/>
          </a:stretch>
        </p:blipFill>
        <p:spPr bwMode="auto">
          <a:xfrm>
            <a:off x="8734425" y="64484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3807" name="Group 15"/>
          <p:cNvGrpSpPr>
            <a:grpSpLocks/>
          </p:cNvGrpSpPr>
          <p:nvPr/>
        </p:nvGrpSpPr>
        <p:grpSpPr bwMode="auto">
          <a:xfrm>
            <a:off x="533400" y="1371600"/>
            <a:ext cx="7859713" cy="4295775"/>
            <a:chOff x="288" y="654"/>
            <a:chExt cx="4951" cy="2706"/>
          </a:xfrm>
        </p:grpSpPr>
        <p:pic>
          <p:nvPicPr>
            <p:cNvPr id="673805" name="Picture 13"/>
            <p:cNvPicPr>
              <a:picLocks noChangeAspect="1" noChangeArrowheads="1"/>
            </p:cNvPicPr>
            <p:nvPr/>
          </p:nvPicPr>
          <p:blipFill>
            <a:blip r:embed="rId3">
              <a:extLst>
                <a:ext uri="{28A0092B-C50C-407E-A947-70E740481C1C}">
                  <a14:useLocalDpi xmlns:a14="http://schemas.microsoft.com/office/drawing/2010/main" val="0"/>
                </a:ext>
              </a:extLst>
            </a:blip>
            <a:srcRect b="42032"/>
            <a:stretch>
              <a:fillRect/>
            </a:stretch>
          </p:blipFill>
          <p:spPr bwMode="auto">
            <a:xfrm>
              <a:off x="288" y="654"/>
              <a:ext cx="4951" cy="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3806" name="Picture 14"/>
            <p:cNvPicPr>
              <a:picLocks noChangeAspect="1" noChangeArrowheads="1"/>
            </p:cNvPicPr>
            <p:nvPr/>
          </p:nvPicPr>
          <p:blipFill>
            <a:blip r:embed="rId3">
              <a:extLst>
                <a:ext uri="{28A0092B-C50C-407E-A947-70E740481C1C}">
                  <a14:useLocalDpi xmlns:a14="http://schemas.microsoft.com/office/drawing/2010/main" val="0"/>
                </a:ext>
              </a:extLst>
            </a:blip>
            <a:srcRect t="77583"/>
            <a:stretch>
              <a:fillRect/>
            </a:stretch>
          </p:blipFill>
          <p:spPr bwMode="auto">
            <a:xfrm>
              <a:off x="288" y="2592"/>
              <a:ext cx="4951"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46" name="Rectangle 2"/>
          <p:cNvSpPr>
            <a:spLocks noGrp="1" noChangeArrowheads="1"/>
          </p:cNvSpPr>
          <p:nvPr>
            <p:ph type="title" idx="4294967295"/>
          </p:nvPr>
        </p:nvSpPr>
        <p:spPr>
          <a:xfrm>
            <a:off x="457200" y="660434"/>
            <a:ext cx="8229600" cy="639763"/>
          </a:xfrm>
        </p:spPr>
        <p:txBody>
          <a:bodyPr/>
          <a:lstStyle/>
          <a:p>
            <a:pPr algn="ctr"/>
            <a:r>
              <a:rPr lang="en-US" dirty="0">
                <a:solidFill>
                  <a:srgbClr val="FF0000"/>
                </a:solidFill>
                <a:effectLst/>
              </a:rPr>
              <a:t>Multi-Domain Modeling</a:t>
            </a:r>
          </a:p>
        </p:txBody>
      </p:sp>
      <p:pic>
        <p:nvPicPr>
          <p:cNvPr id="673804" name="Picture 15" descr="ME compon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0"/>
            <a:ext cx="12842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00"/>
            <a:ext cx="15716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37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257800"/>
            <a:ext cx="125888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451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67380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67379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500"/>
                                  </p:stCondLst>
                                  <p:childTnLst>
                                    <p:set>
                                      <p:cBhvr>
                                        <p:cTn id="12" dur="1" fill="hold">
                                          <p:stCondLst>
                                            <p:cond delay="0"/>
                                          </p:stCondLst>
                                        </p:cTn>
                                        <p:tgtEl>
                                          <p:spTgt spid="67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4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54100"/>
            <a:ext cx="36004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3"/>
          <p:cNvSpPr>
            <a:spLocks noGrp="1" noChangeArrowheads="1"/>
          </p:cNvSpPr>
          <p:nvPr>
            <p:ph type="title" idx="4294967295"/>
          </p:nvPr>
        </p:nvSpPr>
        <p:spPr>
          <a:xfrm>
            <a:off x="2682081" y="459581"/>
            <a:ext cx="3494087" cy="639763"/>
          </a:xfrm>
        </p:spPr>
        <p:txBody>
          <a:bodyPr/>
          <a:lstStyle/>
          <a:p>
            <a:pPr algn="ctr"/>
            <a:r>
              <a:rPr lang="en-US" dirty="0">
                <a:solidFill>
                  <a:srgbClr val="FF0000"/>
                </a:solidFill>
                <a:effectLst/>
              </a:rPr>
              <a:t>Simple Example</a:t>
            </a:r>
          </a:p>
        </p:txBody>
      </p:sp>
      <p:sp>
        <p:nvSpPr>
          <p:cNvPr id="675844" name="TextBox 3"/>
          <p:cNvSpPr txBox="1">
            <a:spLocks noChangeArrowheads="1"/>
          </p:cNvSpPr>
          <p:nvPr/>
        </p:nvSpPr>
        <p:spPr bwMode="auto">
          <a:xfrm>
            <a:off x="3962400" y="3479800"/>
            <a:ext cx="40386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pPr>
            <a:r>
              <a:rPr lang="en-US" sz="1800" b="1" dirty="0">
                <a:latin typeface="Arial" pitchFamily="34" charset="0"/>
                <a:ea typeface="MS PGothic" pitchFamily="34" charset="-128"/>
              </a:rPr>
              <a:t>Advantages</a:t>
            </a:r>
          </a:p>
          <a:p>
            <a:pPr>
              <a:spcBef>
                <a:spcPct val="20000"/>
              </a:spcBef>
              <a:buFontTx/>
              <a:buChar char="•"/>
            </a:pPr>
            <a:r>
              <a:rPr lang="en-US" sz="1800" dirty="0">
                <a:latin typeface="Arial" pitchFamily="34" charset="0"/>
                <a:ea typeface="MS PGothic" pitchFamily="34" charset="-128"/>
              </a:rPr>
              <a:t>Interactive Graphical Modeling of functional elements which interact with each other (</a:t>
            </a:r>
            <a:r>
              <a:rPr lang="en-US" sz="1800" dirty="0" err="1">
                <a:latin typeface="Arial" pitchFamily="34" charset="0"/>
                <a:ea typeface="MS PGothic" pitchFamily="34" charset="-128"/>
              </a:rPr>
              <a:t>acausal</a:t>
            </a:r>
            <a:r>
              <a:rPr lang="en-US" sz="1800" dirty="0">
                <a:latin typeface="Arial" pitchFamily="34" charset="0"/>
                <a:ea typeface="MS PGothic" pitchFamily="34" charset="-128"/>
              </a:rPr>
              <a:t>)</a:t>
            </a:r>
          </a:p>
          <a:p>
            <a:pPr>
              <a:spcBef>
                <a:spcPct val="20000"/>
              </a:spcBef>
              <a:buFontTx/>
              <a:buChar char="•"/>
            </a:pPr>
            <a:r>
              <a:rPr lang="en-US" sz="1800" dirty="0">
                <a:latin typeface="Arial" pitchFamily="34" charset="0"/>
                <a:ea typeface="MS PGothic" pitchFamily="34" charset="-128"/>
              </a:rPr>
              <a:t>Automatically builds the Mathematical Model of System which can be viewed, analyzed and fully </a:t>
            </a:r>
            <a:r>
              <a:rPr lang="en-US" sz="1800" dirty="0" smtClean="0">
                <a:latin typeface="Arial" pitchFamily="34" charset="0"/>
                <a:ea typeface="MS PGothic" pitchFamily="34" charset="-128"/>
              </a:rPr>
              <a:t>documented</a:t>
            </a:r>
            <a:endParaRPr lang="en-US" sz="1800" dirty="0">
              <a:latin typeface="Arial" pitchFamily="34" charset="0"/>
              <a:ea typeface="MS PGothic" pitchFamily="34" charset="-128"/>
            </a:endParaRPr>
          </a:p>
        </p:txBody>
      </p:sp>
      <p:grpSp>
        <p:nvGrpSpPr>
          <p:cNvPr id="675845" name="Group 5"/>
          <p:cNvGrpSpPr>
            <a:grpSpLocks/>
          </p:cNvGrpSpPr>
          <p:nvPr/>
        </p:nvGrpSpPr>
        <p:grpSpPr bwMode="auto">
          <a:xfrm>
            <a:off x="152400" y="2667000"/>
            <a:ext cx="3451225" cy="3708400"/>
            <a:chOff x="96" y="1680"/>
            <a:chExt cx="2174" cy="2336"/>
          </a:xfrm>
        </p:grpSpPr>
        <p:pic>
          <p:nvPicPr>
            <p:cNvPr id="67584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2112"/>
              <a:ext cx="2029" cy="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47" name="Text Box 7"/>
            <p:cNvSpPr txBox="1">
              <a:spLocks noChangeArrowheads="1"/>
            </p:cNvSpPr>
            <p:nvPr/>
          </p:nvSpPr>
          <p:spPr bwMode="auto">
            <a:xfrm>
              <a:off x="1184" y="1832"/>
              <a:ext cx="108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dirty="0">
                  <a:latin typeface="Arial" pitchFamily="34" charset="0"/>
                  <a:ea typeface="MS PGothic" pitchFamily="34" charset="-128"/>
                </a:rPr>
                <a:t>Simulink</a:t>
              </a:r>
              <a:br>
                <a:rPr lang="en-US" b="1" dirty="0">
                  <a:latin typeface="Arial" pitchFamily="34" charset="0"/>
                  <a:ea typeface="MS PGothic" pitchFamily="34" charset="-128"/>
                </a:rPr>
              </a:br>
              <a:r>
                <a:rPr lang="en-US" b="1" dirty="0">
                  <a:latin typeface="Arial" pitchFamily="34" charset="0"/>
                  <a:ea typeface="MS PGothic" pitchFamily="34" charset="-128"/>
                </a:rPr>
                <a:t>Equivalent</a:t>
              </a:r>
            </a:p>
          </p:txBody>
        </p:sp>
        <p:sp>
          <p:nvSpPr>
            <p:cNvPr id="675848" name="Line 15"/>
            <p:cNvSpPr>
              <a:spLocks noChangeShapeType="1"/>
            </p:cNvSpPr>
            <p:nvPr/>
          </p:nvSpPr>
          <p:spPr bwMode="auto">
            <a:xfrm>
              <a:off x="864" y="1680"/>
              <a:ext cx="0" cy="589"/>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67584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 y="3200"/>
              <a:ext cx="929"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850" name="Group 10"/>
          <p:cNvGrpSpPr>
            <a:grpSpLocks/>
          </p:cNvGrpSpPr>
          <p:nvPr/>
        </p:nvGrpSpPr>
        <p:grpSpPr bwMode="auto">
          <a:xfrm>
            <a:off x="3810000" y="1054100"/>
            <a:ext cx="5181600" cy="2439988"/>
            <a:chOff x="2448" y="384"/>
            <a:chExt cx="3264" cy="1537"/>
          </a:xfrm>
        </p:grpSpPr>
        <p:grpSp>
          <p:nvGrpSpPr>
            <p:cNvPr id="675852" name="Group 12"/>
            <p:cNvGrpSpPr>
              <a:grpSpLocks/>
            </p:cNvGrpSpPr>
            <p:nvPr/>
          </p:nvGrpSpPr>
          <p:grpSpPr bwMode="auto">
            <a:xfrm>
              <a:off x="2448" y="384"/>
              <a:ext cx="3264" cy="1537"/>
              <a:chOff x="2448" y="384"/>
              <a:chExt cx="3264" cy="1537"/>
            </a:xfrm>
          </p:grpSpPr>
          <p:pic>
            <p:nvPicPr>
              <p:cNvPr id="6758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 y="384"/>
                <a:ext cx="2070"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54" name="Line 14"/>
              <p:cNvSpPr>
                <a:spLocks noChangeShapeType="1"/>
              </p:cNvSpPr>
              <p:nvPr/>
            </p:nvSpPr>
            <p:spPr bwMode="auto">
              <a:xfrm>
                <a:off x="2448" y="1008"/>
                <a:ext cx="908" cy="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67585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912"/>
                <a:ext cx="1104" cy="10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675851" name="Text Box 8"/>
            <p:cNvSpPr txBox="1">
              <a:spLocks noChangeArrowheads="1"/>
            </p:cNvSpPr>
            <p:nvPr/>
          </p:nvSpPr>
          <p:spPr bwMode="auto">
            <a:xfrm>
              <a:off x="2488" y="1440"/>
              <a:ext cx="20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1" dirty="0">
                  <a:latin typeface="Arial" pitchFamily="34" charset="0"/>
                  <a:ea typeface="MS PGothic" pitchFamily="34" charset="-128"/>
                </a:rPr>
                <a:t>MapleSim Equivalent</a:t>
              </a:r>
            </a:p>
          </p:txBody>
        </p:sp>
      </p:grpSp>
    </p:spTree>
    <p:extLst>
      <p:ext uri="{BB962C8B-B14F-4D97-AF65-F5344CB8AC3E}">
        <p14:creationId xmlns:p14="http://schemas.microsoft.com/office/powerpoint/2010/main" val="26940113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75845"/>
                                        </p:tgtEl>
                                        <p:attrNameLst>
                                          <p:attrName>style.visibility</p:attrName>
                                        </p:attrNameLst>
                                      </p:cBhvr>
                                      <p:to>
                                        <p:strVal val="visible"/>
                                      </p:to>
                                    </p:set>
                                    <p:animEffect transition="in" filter="wipe(up)">
                                      <p:cBhvr>
                                        <p:cTn id="7" dur="500"/>
                                        <p:tgtEl>
                                          <p:spTgt spid="67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75850"/>
                                        </p:tgtEl>
                                        <p:attrNameLst>
                                          <p:attrName>style.visibility</p:attrName>
                                        </p:attrNameLst>
                                      </p:cBhvr>
                                      <p:to>
                                        <p:strVal val="visible"/>
                                      </p:to>
                                    </p:set>
                                    <p:animEffect transition="in" filter="wipe(left)">
                                      <p:cBhvr>
                                        <p:cTn id="12" dur="1000"/>
                                        <p:tgtEl>
                                          <p:spTgt spid="6758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5844">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5844">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758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idx="4294967295"/>
          </p:nvPr>
        </p:nvSpPr>
        <p:spPr>
          <a:xfrm>
            <a:off x="165101" y="1358900"/>
            <a:ext cx="8724900" cy="533400"/>
          </a:xfrm>
          <a:noFill/>
        </p:spPr>
        <p:txBody>
          <a:bodyPr/>
          <a:lstStyle/>
          <a:p>
            <a:pPr algn="ctr"/>
            <a:r>
              <a:rPr lang="en-US" sz="3200" dirty="0">
                <a:solidFill>
                  <a:srgbClr val="FF0000"/>
                </a:solidFill>
              </a:rPr>
              <a:t>Generated Equations from RLC </a:t>
            </a:r>
            <a:r>
              <a:rPr lang="en-US" sz="3200" dirty="0">
                <a:solidFill>
                  <a:srgbClr val="FF0000"/>
                </a:solidFill>
                <a:effectLst/>
              </a:rPr>
              <a:t>Example</a:t>
            </a:r>
          </a:p>
        </p:txBody>
      </p:sp>
      <p:pic>
        <p:nvPicPr>
          <p:cNvPr id="6778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060575"/>
            <a:ext cx="8172450" cy="3321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77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77891"/>
                                        </p:tgtEl>
                                        <p:attrNameLst>
                                          <p:attrName>style.visibility</p:attrName>
                                        </p:attrNameLst>
                                      </p:cBhvr>
                                      <p:to>
                                        <p:strVal val="visible"/>
                                      </p:to>
                                    </p:set>
                                    <p:animEffect transition="in" filter="box(out)">
                                      <p:cBhvr>
                                        <p:cTn id="7" dur="500"/>
                                        <p:tgtEl>
                                          <p:spTgt spid="67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438400" y="2209800"/>
            <a:ext cx="2057400" cy="3121025"/>
          </a:xfrm>
          <a:prstGeom prst="rect">
            <a:avLst/>
          </a:prstGeom>
          <a:solidFill>
            <a:srgbClr val="FF5D5D"/>
          </a:solidFill>
          <a:ln w="9525">
            <a:noFill/>
            <a:miter lim="800000"/>
            <a:headEnd/>
            <a:tailEnd/>
          </a:ln>
        </p:spPr>
        <p:txBody>
          <a:bodyPr/>
          <a:lstStyle/>
          <a:p>
            <a:endParaRPr lang="en-US"/>
          </a:p>
        </p:txBody>
      </p:sp>
      <p:sp>
        <p:nvSpPr>
          <p:cNvPr id="19459" name="Rectangle 3"/>
          <p:cNvSpPr>
            <a:spLocks noChangeArrowheads="1"/>
          </p:cNvSpPr>
          <p:nvPr/>
        </p:nvSpPr>
        <p:spPr bwMode="auto">
          <a:xfrm>
            <a:off x="4557713" y="2219325"/>
            <a:ext cx="2057400" cy="3121025"/>
          </a:xfrm>
          <a:prstGeom prst="rect">
            <a:avLst/>
          </a:prstGeom>
          <a:solidFill>
            <a:srgbClr val="FF5D5D"/>
          </a:solidFill>
          <a:ln w="9525">
            <a:noFill/>
            <a:miter lim="800000"/>
            <a:headEnd/>
            <a:tailEnd/>
          </a:ln>
        </p:spPr>
        <p:txBody>
          <a:bodyPr/>
          <a:lstStyle/>
          <a:p>
            <a:endParaRPr lang="en-US"/>
          </a:p>
        </p:txBody>
      </p:sp>
      <p:sp>
        <p:nvSpPr>
          <p:cNvPr id="19460" name="Rectangle 4"/>
          <p:cNvSpPr>
            <a:spLocks noChangeArrowheads="1"/>
          </p:cNvSpPr>
          <p:nvPr/>
        </p:nvSpPr>
        <p:spPr bwMode="auto">
          <a:xfrm>
            <a:off x="6705600" y="2228850"/>
            <a:ext cx="2057400" cy="3121025"/>
          </a:xfrm>
          <a:prstGeom prst="rect">
            <a:avLst/>
          </a:prstGeom>
          <a:solidFill>
            <a:srgbClr val="FF5D5D"/>
          </a:solidFill>
          <a:ln w="9525">
            <a:noFill/>
            <a:miter lim="800000"/>
            <a:headEnd/>
            <a:tailEnd/>
          </a:ln>
        </p:spPr>
        <p:txBody>
          <a:bodyPr/>
          <a:lstStyle/>
          <a:p>
            <a:endParaRPr lang="en-US"/>
          </a:p>
        </p:txBody>
      </p:sp>
      <p:sp>
        <p:nvSpPr>
          <p:cNvPr id="19461" name="Rectangle 5"/>
          <p:cNvSpPr>
            <a:spLocks noChangeArrowheads="1"/>
          </p:cNvSpPr>
          <p:nvPr/>
        </p:nvSpPr>
        <p:spPr bwMode="auto">
          <a:xfrm rot="-5400000">
            <a:off x="489745" y="6234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462" name="Rectangle 6"/>
          <p:cNvSpPr>
            <a:spLocks noChangeArrowheads="1"/>
          </p:cNvSpPr>
          <p:nvPr/>
        </p:nvSpPr>
        <p:spPr bwMode="auto">
          <a:xfrm rot="-5400000">
            <a:off x="489745" y="6234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463" name="Text Box 7"/>
          <p:cNvSpPr txBox="1">
            <a:spLocks noChangeArrowheads="1"/>
          </p:cNvSpPr>
          <p:nvPr/>
        </p:nvSpPr>
        <p:spPr bwMode="auto">
          <a:xfrm rot="-5400000">
            <a:off x="-643731" y="2810669"/>
            <a:ext cx="1639888" cy="336550"/>
          </a:xfrm>
          <a:prstGeom prst="rect">
            <a:avLst/>
          </a:prstGeom>
          <a:noFill/>
          <a:ln w="9525">
            <a:noFill/>
            <a:miter lim="800000"/>
            <a:headEnd/>
            <a:tailEnd/>
          </a:ln>
        </p:spPr>
        <p:txBody>
          <a:bodyPr wrap="none">
            <a:spAutoFit/>
          </a:bodyPr>
          <a:lstStyle/>
          <a:p>
            <a:r>
              <a:rPr lang="en-US" sz="1600">
                <a:latin typeface="Arial Black" pitchFamily="34" charset="0"/>
              </a:rPr>
              <a:t>Human effort</a:t>
            </a:r>
          </a:p>
        </p:txBody>
      </p:sp>
      <p:sp>
        <p:nvSpPr>
          <p:cNvPr id="19464" name="Text Box 8"/>
          <p:cNvSpPr txBox="1">
            <a:spLocks noChangeArrowheads="1"/>
          </p:cNvSpPr>
          <p:nvPr/>
        </p:nvSpPr>
        <p:spPr bwMode="auto">
          <a:xfrm rot="5400000">
            <a:off x="7927181" y="4193382"/>
            <a:ext cx="1944687" cy="336550"/>
          </a:xfrm>
          <a:prstGeom prst="rect">
            <a:avLst/>
          </a:prstGeom>
          <a:noFill/>
          <a:ln w="9525">
            <a:noFill/>
            <a:miter lim="800000"/>
            <a:headEnd/>
            <a:tailEnd/>
          </a:ln>
        </p:spPr>
        <p:txBody>
          <a:bodyPr wrap="none">
            <a:spAutoFit/>
          </a:bodyPr>
          <a:lstStyle/>
          <a:p>
            <a:r>
              <a:rPr lang="en-US" sz="1600">
                <a:latin typeface="Arial Black" pitchFamily="34" charset="0"/>
              </a:rPr>
              <a:t>Computer effort</a:t>
            </a:r>
          </a:p>
        </p:txBody>
      </p:sp>
      <p:sp>
        <p:nvSpPr>
          <p:cNvPr id="19465" name="Text Box 9"/>
          <p:cNvSpPr txBox="1">
            <a:spLocks noChangeArrowheads="1"/>
          </p:cNvSpPr>
          <p:nvPr/>
        </p:nvSpPr>
        <p:spPr bwMode="auto">
          <a:xfrm>
            <a:off x="7002463" y="2362200"/>
            <a:ext cx="1462087" cy="274638"/>
          </a:xfrm>
          <a:prstGeom prst="rect">
            <a:avLst/>
          </a:prstGeom>
          <a:noFill/>
          <a:ln w="9525">
            <a:noFill/>
            <a:miter lim="800000"/>
            <a:headEnd/>
            <a:tailEnd/>
          </a:ln>
        </p:spPr>
        <p:txBody>
          <a:bodyPr wrap="none">
            <a:spAutoFit/>
          </a:bodyPr>
          <a:lstStyle/>
          <a:p>
            <a:pPr algn="ctr"/>
            <a:r>
              <a:rPr lang="en-US" sz="1200" b="1">
                <a:solidFill>
                  <a:schemeClr val="bg1"/>
                </a:solidFill>
              </a:rPr>
              <a:t>Problem Analysis</a:t>
            </a:r>
          </a:p>
        </p:txBody>
      </p:sp>
      <p:sp>
        <p:nvSpPr>
          <p:cNvPr id="19466" name="Text Box 10"/>
          <p:cNvSpPr txBox="1">
            <a:spLocks noChangeArrowheads="1"/>
          </p:cNvSpPr>
          <p:nvPr/>
        </p:nvSpPr>
        <p:spPr bwMode="auto">
          <a:xfrm>
            <a:off x="6958013" y="2819400"/>
            <a:ext cx="1550987" cy="274638"/>
          </a:xfrm>
          <a:prstGeom prst="rect">
            <a:avLst/>
          </a:prstGeom>
          <a:noFill/>
          <a:ln w="9525">
            <a:noFill/>
            <a:miter lim="800000"/>
            <a:headEnd/>
            <a:tailEnd/>
          </a:ln>
        </p:spPr>
        <p:txBody>
          <a:bodyPr wrap="none">
            <a:spAutoFit/>
          </a:bodyPr>
          <a:lstStyle/>
          <a:p>
            <a:pPr algn="ctr"/>
            <a:r>
              <a:rPr lang="en-US" sz="1200" b="1">
                <a:solidFill>
                  <a:schemeClr val="bg1"/>
                </a:solidFill>
              </a:rPr>
              <a:t>Intuition &amp; physics</a:t>
            </a:r>
          </a:p>
        </p:txBody>
      </p:sp>
      <p:sp>
        <p:nvSpPr>
          <p:cNvPr id="19467" name="Freeform 11"/>
          <p:cNvSpPr>
            <a:spLocks/>
          </p:cNvSpPr>
          <p:nvPr/>
        </p:nvSpPr>
        <p:spPr bwMode="auto">
          <a:xfrm>
            <a:off x="6705600" y="2981325"/>
            <a:ext cx="2066925" cy="2371725"/>
          </a:xfrm>
          <a:custGeom>
            <a:avLst/>
            <a:gdLst>
              <a:gd name="T0" fmla="*/ 0 w 1296"/>
              <a:gd name="T1" fmla="*/ 2147483647 h 1494"/>
              <a:gd name="T2" fmla="*/ 0 w 1296"/>
              <a:gd name="T3" fmla="*/ 786288691 h 1494"/>
              <a:gd name="T4" fmla="*/ 2147483647 w 1296"/>
              <a:gd name="T5" fmla="*/ 0 h 1494"/>
              <a:gd name="T6" fmla="*/ 2147483647 w 1296"/>
              <a:gd name="T7" fmla="*/ 2147483647 h 1494"/>
              <a:gd name="T8" fmla="*/ 0 w 1296"/>
              <a:gd name="T9" fmla="*/ 2147483647 h 1494"/>
              <a:gd name="T10" fmla="*/ 0 60000 65536"/>
              <a:gd name="T11" fmla="*/ 0 60000 65536"/>
              <a:gd name="T12" fmla="*/ 0 60000 65536"/>
              <a:gd name="T13" fmla="*/ 0 60000 65536"/>
              <a:gd name="T14" fmla="*/ 0 60000 65536"/>
              <a:gd name="T15" fmla="*/ 0 w 1296"/>
              <a:gd name="T16" fmla="*/ 0 h 1494"/>
              <a:gd name="T17" fmla="*/ 1296 w 1296"/>
              <a:gd name="T18" fmla="*/ 1494 h 1494"/>
            </a:gdLst>
            <a:ahLst/>
            <a:cxnLst>
              <a:cxn ang="T10">
                <a:pos x="T0" y="T1"/>
              </a:cxn>
              <a:cxn ang="T11">
                <a:pos x="T2" y="T3"/>
              </a:cxn>
              <a:cxn ang="T12">
                <a:pos x="T4" y="T5"/>
              </a:cxn>
              <a:cxn ang="T13">
                <a:pos x="T6" y="T7"/>
              </a:cxn>
              <a:cxn ang="T14">
                <a:pos x="T8" y="T9"/>
              </a:cxn>
            </a:cxnLst>
            <a:rect l="T15" t="T16" r="T17" b="T18"/>
            <a:pathLst>
              <a:path w="1296" h="1494">
                <a:moveTo>
                  <a:pt x="0" y="1494"/>
                </a:moveTo>
                <a:lnTo>
                  <a:pt x="0" y="312"/>
                </a:lnTo>
                <a:lnTo>
                  <a:pt x="1284" y="0"/>
                </a:lnTo>
                <a:lnTo>
                  <a:pt x="1296" y="1494"/>
                </a:lnTo>
                <a:lnTo>
                  <a:pt x="0" y="1494"/>
                </a:lnTo>
                <a:close/>
              </a:path>
            </a:pathLst>
          </a:custGeom>
          <a:solidFill>
            <a:schemeClr val="accent2"/>
          </a:solidFill>
          <a:ln w="9525">
            <a:noFill/>
            <a:round/>
            <a:headEnd/>
            <a:tailEnd/>
          </a:ln>
        </p:spPr>
        <p:txBody>
          <a:bodyPr/>
          <a:lstStyle/>
          <a:p>
            <a:endParaRPr lang="en-US"/>
          </a:p>
        </p:txBody>
      </p:sp>
      <p:sp>
        <p:nvSpPr>
          <p:cNvPr id="19468" name="Text Box 12"/>
          <p:cNvSpPr txBox="1">
            <a:spLocks noChangeArrowheads="1"/>
          </p:cNvSpPr>
          <p:nvPr/>
        </p:nvSpPr>
        <p:spPr bwMode="auto">
          <a:xfrm>
            <a:off x="7038975" y="3276600"/>
            <a:ext cx="1389063" cy="274638"/>
          </a:xfrm>
          <a:prstGeom prst="rect">
            <a:avLst/>
          </a:prstGeom>
          <a:noFill/>
          <a:ln w="9525">
            <a:noFill/>
            <a:miter lim="800000"/>
            <a:headEnd/>
            <a:tailEnd/>
          </a:ln>
        </p:spPr>
        <p:txBody>
          <a:bodyPr wrap="none">
            <a:spAutoFit/>
          </a:bodyPr>
          <a:lstStyle/>
          <a:p>
            <a:pPr algn="ctr"/>
            <a:r>
              <a:rPr lang="en-US" sz="1200" b="1">
                <a:solidFill>
                  <a:schemeClr val="bg1"/>
                </a:solidFill>
              </a:rPr>
              <a:t>Model equations</a:t>
            </a:r>
          </a:p>
        </p:txBody>
      </p:sp>
      <p:sp>
        <p:nvSpPr>
          <p:cNvPr id="19469" name="Text Box 13"/>
          <p:cNvSpPr txBox="1">
            <a:spLocks noChangeArrowheads="1"/>
          </p:cNvSpPr>
          <p:nvPr/>
        </p:nvSpPr>
        <p:spPr bwMode="auto">
          <a:xfrm>
            <a:off x="6969125" y="4800600"/>
            <a:ext cx="1528763" cy="457200"/>
          </a:xfrm>
          <a:prstGeom prst="rect">
            <a:avLst/>
          </a:prstGeom>
          <a:noFill/>
          <a:ln w="9525">
            <a:noFill/>
            <a:miter lim="800000"/>
            <a:headEnd/>
            <a:tailEnd/>
          </a:ln>
        </p:spPr>
        <p:txBody>
          <a:bodyPr wrap="none">
            <a:spAutoFit/>
          </a:bodyPr>
          <a:lstStyle/>
          <a:p>
            <a:pPr algn="ctr"/>
            <a:r>
              <a:rPr lang="en-US" sz="1200" b="1">
                <a:solidFill>
                  <a:schemeClr val="bg1"/>
                </a:solidFill>
              </a:rPr>
              <a:t>Execute numerical</a:t>
            </a:r>
            <a:br>
              <a:rPr lang="en-US" sz="1200" b="1">
                <a:solidFill>
                  <a:schemeClr val="bg1"/>
                </a:solidFill>
              </a:rPr>
            </a:br>
            <a:r>
              <a:rPr lang="en-US" sz="1200" b="1">
                <a:solidFill>
                  <a:schemeClr val="bg1"/>
                </a:solidFill>
              </a:rPr>
              <a:t>algorithms</a:t>
            </a:r>
          </a:p>
        </p:txBody>
      </p:sp>
      <p:sp>
        <p:nvSpPr>
          <p:cNvPr id="19470" name="Text Box 14"/>
          <p:cNvSpPr txBox="1">
            <a:spLocks noChangeArrowheads="1"/>
          </p:cNvSpPr>
          <p:nvPr/>
        </p:nvSpPr>
        <p:spPr bwMode="auto">
          <a:xfrm>
            <a:off x="7251700" y="4314825"/>
            <a:ext cx="963613" cy="457200"/>
          </a:xfrm>
          <a:prstGeom prst="rect">
            <a:avLst/>
          </a:prstGeom>
          <a:noFill/>
          <a:ln w="9525">
            <a:noFill/>
            <a:miter lim="800000"/>
            <a:headEnd/>
            <a:tailEnd/>
          </a:ln>
        </p:spPr>
        <p:txBody>
          <a:bodyPr wrap="none">
            <a:spAutoFit/>
          </a:bodyPr>
          <a:lstStyle/>
          <a:p>
            <a:pPr algn="ctr"/>
            <a:r>
              <a:rPr lang="en-US" sz="1200" b="1">
                <a:solidFill>
                  <a:schemeClr val="bg1"/>
                </a:solidFill>
              </a:rPr>
              <a:t>Numerical </a:t>
            </a:r>
            <a:br>
              <a:rPr lang="en-US" sz="1200" b="1">
                <a:solidFill>
                  <a:schemeClr val="bg1"/>
                </a:solidFill>
              </a:rPr>
            </a:br>
            <a:r>
              <a:rPr lang="en-US" sz="1200" b="1">
                <a:solidFill>
                  <a:schemeClr val="bg1"/>
                </a:solidFill>
              </a:rPr>
              <a:t>algorithms</a:t>
            </a:r>
          </a:p>
        </p:txBody>
      </p:sp>
      <p:sp>
        <p:nvSpPr>
          <p:cNvPr id="19471" name="Text Box 15"/>
          <p:cNvSpPr txBox="1">
            <a:spLocks noChangeArrowheads="1"/>
          </p:cNvSpPr>
          <p:nvPr/>
        </p:nvSpPr>
        <p:spPr bwMode="auto">
          <a:xfrm>
            <a:off x="576263" y="1235075"/>
            <a:ext cx="1557337" cy="822325"/>
          </a:xfrm>
          <a:prstGeom prst="rect">
            <a:avLst/>
          </a:prstGeom>
          <a:noFill/>
          <a:ln w="9525">
            <a:noFill/>
            <a:miter lim="800000"/>
            <a:headEnd/>
            <a:tailEnd/>
          </a:ln>
        </p:spPr>
        <p:txBody>
          <a:bodyPr wrap="none">
            <a:spAutoFit/>
          </a:bodyPr>
          <a:lstStyle/>
          <a:p>
            <a:pPr algn="ctr"/>
            <a:endParaRPr lang="en-US" sz="1200">
              <a:latin typeface="Arial Black" pitchFamily="34" charset="0"/>
            </a:endParaRPr>
          </a:p>
          <a:p>
            <a:pPr algn="ctr"/>
            <a:r>
              <a:rPr lang="en-US" sz="1200">
                <a:latin typeface="Arial Black" pitchFamily="34" charset="0"/>
              </a:rPr>
              <a:t>General purpose</a:t>
            </a:r>
            <a:br>
              <a:rPr lang="en-US" sz="1200">
                <a:latin typeface="Arial Black" pitchFamily="34" charset="0"/>
              </a:rPr>
            </a:br>
            <a:r>
              <a:rPr lang="en-US" sz="1200">
                <a:latin typeface="Arial Black" pitchFamily="34" charset="0"/>
              </a:rPr>
              <a:t>languages</a:t>
            </a:r>
          </a:p>
          <a:p>
            <a:pPr algn="ctr"/>
            <a:r>
              <a:rPr lang="en-US" sz="1200">
                <a:latin typeface="Arial Black" pitchFamily="34" charset="0"/>
              </a:rPr>
              <a:t>e.g. FORTRAN</a:t>
            </a:r>
          </a:p>
        </p:txBody>
      </p:sp>
      <p:sp>
        <p:nvSpPr>
          <p:cNvPr id="19472" name="Text Box 16"/>
          <p:cNvSpPr txBox="1">
            <a:spLocks noChangeArrowheads="1"/>
          </p:cNvSpPr>
          <p:nvPr/>
        </p:nvSpPr>
        <p:spPr bwMode="auto">
          <a:xfrm>
            <a:off x="2520950" y="1447800"/>
            <a:ext cx="2020888" cy="639763"/>
          </a:xfrm>
          <a:prstGeom prst="rect">
            <a:avLst/>
          </a:prstGeom>
          <a:noFill/>
          <a:ln w="9525">
            <a:noFill/>
            <a:miter lim="800000"/>
            <a:headEnd/>
            <a:tailEnd/>
          </a:ln>
        </p:spPr>
        <p:txBody>
          <a:bodyPr wrap="none">
            <a:spAutoFit/>
          </a:bodyPr>
          <a:lstStyle/>
          <a:p>
            <a:pPr algn="ctr"/>
            <a:r>
              <a:rPr lang="en-US" sz="1200">
                <a:latin typeface="Arial Black" pitchFamily="34" charset="0"/>
              </a:rPr>
              <a:t>Specialized numerical</a:t>
            </a:r>
          </a:p>
          <a:p>
            <a:pPr algn="ctr"/>
            <a:r>
              <a:rPr lang="en-US" sz="1200">
                <a:latin typeface="Arial Black" pitchFamily="34" charset="0"/>
              </a:rPr>
              <a:t>mathematics</a:t>
            </a:r>
          </a:p>
          <a:p>
            <a:pPr algn="ctr"/>
            <a:r>
              <a:rPr lang="en-US" sz="1200">
                <a:latin typeface="Arial Black" pitchFamily="34" charset="0"/>
              </a:rPr>
              <a:t>e.g. NAG, MATLAB</a:t>
            </a:r>
          </a:p>
        </p:txBody>
      </p:sp>
      <p:sp>
        <p:nvSpPr>
          <p:cNvPr id="19473" name="Text Box 17"/>
          <p:cNvSpPr txBox="1">
            <a:spLocks noChangeArrowheads="1"/>
          </p:cNvSpPr>
          <p:nvPr/>
        </p:nvSpPr>
        <p:spPr bwMode="auto">
          <a:xfrm>
            <a:off x="4953000" y="1447800"/>
            <a:ext cx="1258888" cy="639763"/>
          </a:xfrm>
          <a:prstGeom prst="rect">
            <a:avLst/>
          </a:prstGeom>
          <a:noFill/>
          <a:ln w="9525">
            <a:noFill/>
            <a:miter lim="800000"/>
            <a:headEnd/>
            <a:tailEnd/>
          </a:ln>
        </p:spPr>
        <p:txBody>
          <a:bodyPr wrap="none">
            <a:spAutoFit/>
          </a:bodyPr>
          <a:lstStyle/>
          <a:p>
            <a:pPr algn="ctr"/>
            <a:r>
              <a:rPr lang="en-US" sz="1200">
                <a:latin typeface="Arial Black" pitchFamily="34" charset="0"/>
              </a:rPr>
              <a:t>State-based</a:t>
            </a:r>
          </a:p>
          <a:p>
            <a:pPr algn="ctr"/>
            <a:r>
              <a:rPr lang="en-US" sz="1200">
                <a:latin typeface="Arial Black" pitchFamily="34" charset="0"/>
              </a:rPr>
              <a:t>simulation</a:t>
            </a:r>
          </a:p>
          <a:p>
            <a:pPr algn="ctr"/>
            <a:r>
              <a:rPr lang="en-US" sz="1200">
                <a:latin typeface="Arial Black" pitchFamily="34" charset="0"/>
              </a:rPr>
              <a:t>e.g. Simulink</a:t>
            </a:r>
          </a:p>
        </p:txBody>
      </p:sp>
      <p:sp>
        <p:nvSpPr>
          <p:cNvPr id="19474" name="Text Box 18"/>
          <p:cNvSpPr txBox="1">
            <a:spLocks noChangeArrowheads="1"/>
          </p:cNvSpPr>
          <p:nvPr/>
        </p:nvSpPr>
        <p:spPr bwMode="auto">
          <a:xfrm>
            <a:off x="6858000" y="1447800"/>
            <a:ext cx="1681163" cy="646113"/>
          </a:xfrm>
          <a:prstGeom prst="rect">
            <a:avLst/>
          </a:prstGeom>
          <a:noFill/>
          <a:ln w="9525">
            <a:noFill/>
            <a:miter lim="800000"/>
            <a:headEnd/>
            <a:tailEnd/>
          </a:ln>
        </p:spPr>
        <p:txBody>
          <a:bodyPr wrap="none">
            <a:spAutoFit/>
          </a:bodyPr>
          <a:lstStyle/>
          <a:p>
            <a:pPr algn="ctr"/>
            <a:r>
              <a:rPr lang="en-US" sz="1200">
                <a:latin typeface="Arial Black" pitchFamily="34" charset="0"/>
              </a:rPr>
              <a:t>Acausal modeling</a:t>
            </a:r>
            <a:br>
              <a:rPr lang="en-US" sz="1200">
                <a:latin typeface="Arial Black" pitchFamily="34" charset="0"/>
              </a:rPr>
            </a:br>
            <a:r>
              <a:rPr lang="en-US" sz="1200">
                <a:latin typeface="Arial Black" pitchFamily="34" charset="0"/>
              </a:rPr>
              <a:t>environments</a:t>
            </a:r>
          </a:p>
          <a:p>
            <a:pPr algn="ctr"/>
            <a:r>
              <a:rPr lang="en-US" sz="1200">
                <a:latin typeface="Arial Black" pitchFamily="34" charset="0"/>
              </a:rPr>
              <a:t>e.g. MapleSim</a:t>
            </a:r>
          </a:p>
        </p:txBody>
      </p:sp>
      <p:sp>
        <p:nvSpPr>
          <p:cNvPr id="19475" name="Text Box 19"/>
          <p:cNvSpPr txBox="1">
            <a:spLocks noChangeArrowheads="1"/>
          </p:cNvSpPr>
          <p:nvPr/>
        </p:nvSpPr>
        <p:spPr bwMode="auto">
          <a:xfrm>
            <a:off x="7004050" y="3800475"/>
            <a:ext cx="1457325" cy="274638"/>
          </a:xfrm>
          <a:prstGeom prst="rect">
            <a:avLst/>
          </a:prstGeom>
          <a:noFill/>
          <a:ln w="9525">
            <a:noFill/>
            <a:miter lim="800000"/>
            <a:headEnd/>
            <a:tailEnd/>
          </a:ln>
        </p:spPr>
        <p:txBody>
          <a:bodyPr wrap="none">
            <a:spAutoFit/>
          </a:bodyPr>
          <a:lstStyle/>
          <a:p>
            <a:pPr algn="ctr"/>
            <a:r>
              <a:rPr lang="en-US" sz="1200" b="1">
                <a:solidFill>
                  <a:schemeClr val="bg1"/>
                </a:solidFill>
              </a:rPr>
              <a:t>Simulation model</a:t>
            </a:r>
          </a:p>
        </p:txBody>
      </p:sp>
      <p:sp>
        <p:nvSpPr>
          <p:cNvPr id="19476" name="Freeform 20"/>
          <p:cNvSpPr>
            <a:spLocks/>
          </p:cNvSpPr>
          <p:nvPr/>
        </p:nvSpPr>
        <p:spPr bwMode="auto">
          <a:xfrm>
            <a:off x="2438400" y="3971925"/>
            <a:ext cx="2066925" cy="1362075"/>
          </a:xfrm>
          <a:custGeom>
            <a:avLst/>
            <a:gdLst>
              <a:gd name="T0" fmla="*/ 0 w 1302"/>
              <a:gd name="T1" fmla="*/ 2147483647 h 858"/>
              <a:gd name="T2" fmla="*/ 0 w 1302"/>
              <a:gd name="T3" fmla="*/ 786288725 h 858"/>
              <a:gd name="T4" fmla="*/ 2147483647 w 1302"/>
              <a:gd name="T5" fmla="*/ 0 h 858"/>
              <a:gd name="T6" fmla="*/ 2147483647 w 1302"/>
              <a:gd name="T7" fmla="*/ 2147483647 h 858"/>
              <a:gd name="T8" fmla="*/ 0 w 1302"/>
              <a:gd name="T9" fmla="*/ 2147483647 h 858"/>
              <a:gd name="T10" fmla="*/ 0 60000 65536"/>
              <a:gd name="T11" fmla="*/ 0 60000 65536"/>
              <a:gd name="T12" fmla="*/ 0 60000 65536"/>
              <a:gd name="T13" fmla="*/ 0 60000 65536"/>
              <a:gd name="T14" fmla="*/ 0 60000 65536"/>
              <a:gd name="T15" fmla="*/ 0 w 1302"/>
              <a:gd name="T16" fmla="*/ 0 h 858"/>
              <a:gd name="T17" fmla="*/ 1302 w 1302"/>
              <a:gd name="T18" fmla="*/ 858 h 858"/>
            </a:gdLst>
            <a:ahLst/>
            <a:cxnLst>
              <a:cxn ang="T10">
                <a:pos x="T0" y="T1"/>
              </a:cxn>
              <a:cxn ang="T11">
                <a:pos x="T2" y="T3"/>
              </a:cxn>
              <a:cxn ang="T12">
                <a:pos x="T4" y="T5"/>
              </a:cxn>
              <a:cxn ang="T13">
                <a:pos x="T6" y="T7"/>
              </a:cxn>
              <a:cxn ang="T14">
                <a:pos x="T8" y="T9"/>
              </a:cxn>
            </a:cxnLst>
            <a:rect l="T15" t="T16" r="T17" b="T18"/>
            <a:pathLst>
              <a:path w="1302" h="858">
                <a:moveTo>
                  <a:pt x="0" y="858"/>
                </a:moveTo>
                <a:lnTo>
                  <a:pt x="0" y="312"/>
                </a:lnTo>
                <a:lnTo>
                  <a:pt x="1302" y="0"/>
                </a:lnTo>
                <a:lnTo>
                  <a:pt x="1296" y="858"/>
                </a:lnTo>
                <a:lnTo>
                  <a:pt x="0" y="858"/>
                </a:lnTo>
                <a:close/>
              </a:path>
            </a:pathLst>
          </a:custGeom>
          <a:solidFill>
            <a:schemeClr val="accent2"/>
          </a:solidFill>
          <a:ln w="9525">
            <a:noFill/>
            <a:round/>
            <a:headEnd/>
            <a:tailEnd/>
          </a:ln>
        </p:spPr>
        <p:txBody>
          <a:bodyPr/>
          <a:lstStyle/>
          <a:p>
            <a:endParaRPr lang="en-US"/>
          </a:p>
        </p:txBody>
      </p:sp>
      <p:sp>
        <p:nvSpPr>
          <p:cNvPr id="19477" name="Freeform 21"/>
          <p:cNvSpPr>
            <a:spLocks/>
          </p:cNvSpPr>
          <p:nvPr/>
        </p:nvSpPr>
        <p:spPr bwMode="auto">
          <a:xfrm>
            <a:off x="4562475" y="3486150"/>
            <a:ext cx="2057400" cy="1857375"/>
          </a:xfrm>
          <a:custGeom>
            <a:avLst/>
            <a:gdLst>
              <a:gd name="T0" fmla="*/ 0 w 1296"/>
              <a:gd name="T1" fmla="*/ 2147483647 h 1170"/>
              <a:gd name="T2" fmla="*/ 0 w 1296"/>
              <a:gd name="T3" fmla="*/ 771167689 h 1170"/>
              <a:gd name="T4" fmla="*/ 2147483647 w 1296"/>
              <a:gd name="T5" fmla="*/ 0 h 1170"/>
              <a:gd name="T6" fmla="*/ 2147483647 w 1296"/>
              <a:gd name="T7" fmla="*/ 2147483647 h 1170"/>
              <a:gd name="T8" fmla="*/ 0 w 1296"/>
              <a:gd name="T9" fmla="*/ 2147483647 h 1170"/>
              <a:gd name="T10" fmla="*/ 0 60000 65536"/>
              <a:gd name="T11" fmla="*/ 0 60000 65536"/>
              <a:gd name="T12" fmla="*/ 0 60000 65536"/>
              <a:gd name="T13" fmla="*/ 0 60000 65536"/>
              <a:gd name="T14" fmla="*/ 0 60000 65536"/>
              <a:gd name="T15" fmla="*/ 0 w 1296"/>
              <a:gd name="T16" fmla="*/ 0 h 1170"/>
              <a:gd name="T17" fmla="*/ 1296 w 1296"/>
              <a:gd name="T18" fmla="*/ 1170 h 1170"/>
            </a:gdLst>
            <a:ahLst/>
            <a:cxnLst>
              <a:cxn ang="T10">
                <a:pos x="T0" y="T1"/>
              </a:cxn>
              <a:cxn ang="T11">
                <a:pos x="T2" y="T3"/>
              </a:cxn>
              <a:cxn ang="T12">
                <a:pos x="T4" y="T5"/>
              </a:cxn>
              <a:cxn ang="T13">
                <a:pos x="T6" y="T7"/>
              </a:cxn>
              <a:cxn ang="T14">
                <a:pos x="T8" y="T9"/>
              </a:cxn>
            </a:cxnLst>
            <a:rect l="T15" t="T16" r="T17" b="T18"/>
            <a:pathLst>
              <a:path w="1296" h="1170">
                <a:moveTo>
                  <a:pt x="0" y="1170"/>
                </a:moveTo>
                <a:lnTo>
                  <a:pt x="0" y="306"/>
                </a:lnTo>
                <a:lnTo>
                  <a:pt x="1290" y="0"/>
                </a:lnTo>
                <a:lnTo>
                  <a:pt x="1296" y="1170"/>
                </a:lnTo>
                <a:lnTo>
                  <a:pt x="0" y="1170"/>
                </a:lnTo>
                <a:close/>
              </a:path>
            </a:pathLst>
          </a:custGeom>
          <a:solidFill>
            <a:schemeClr val="accent2"/>
          </a:solidFill>
          <a:ln w="9525">
            <a:noFill/>
            <a:round/>
            <a:headEnd/>
            <a:tailEnd/>
          </a:ln>
        </p:spPr>
        <p:txBody>
          <a:bodyPr/>
          <a:lstStyle/>
          <a:p>
            <a:endParaRPr lang="en-US"/>
          </a:p>
        </p:txBody>
      </p:sp>
      <p:sp>
        <p:nvSpPr>
          <p:cNvPr id="19478" name="Text Box 22"/>
          <p:cNvSpPr txBox="1">
            <a:spLocks noChangeArrowheads="1"/>
          </p:cNvSpPr>
          <p:nvPr/>
        </p:nvSpPr>
        <p:spPr bwMode="auto">
          <a:xfrm>
            <a:off x="2735263" y="2362200"/>
            <a:ext cx="1462087" cy="274638"/>
          </a:xfrm>
          <a:prstGeom prst="rect">
            <a:avLst/>
          </a:prstGeom>
          <a:noFill/>
          <a:ln w="9525">
            <a:noFill/>
            <a:miter lim="800000"/>
            <a:headEnd/>
            <a:tailEnd/>
          </a:ln>
        </p:spPr>
        <p:txBody>
          <a:bodyPr wrap="none">
            <a:spAutoFit/>
          </a:bodyPr>
          <a:lstStyle/>
          <a:p>
            <a:pPr algn="ctr"/>
            <a:r>
              <a:rPr lang="en-US" sz="1200" b="1">
                <a:solidFill>
                  <a:schemeClr val="bg1"/>
                </a:solidFill>
              </a:rPr>
              <a:t>Problem Analysis</a:t>
            </a:r>
          </a:p>
        </p:txBody>
      </p:sp>
      <p:sp>
        <p:nvSpPr>
          <p:cNvPr id="19479" name="Text Box 23"/>
          <p:cNvSpPr txBox="1">
            <a:spLocks noChangeArrowheads="1"/>
          </p:cNvSpPr>
          <p:nvPr/>
        </p:nvSpPr>
        <p:spPr bwMode="auto">
          <a:xfrm>
            <a:off x="4854575" y="2362200"/>
            <a:ext cx="1462088" cy="274638"/>
          </a:xfrm>
          <a:prstGeom prst="rect">
            <a:avLst/>
          </a:prstGeom>
          <a:noFill/>
          <a:ln w="9525">
            <a:noFill/>
            <a:miter lim="800000"/>
            <a:headEnd/>
            <a:tailEnd/>
          </a:ln>
        </p:spPr>
        <p:txBody>
          <a:bodyPr wrap="none">
            <a:spAutoFit/>
          </a:bodyPr>
          <a:lstStyle/>
          <a:p>
            <a:pPr algn="ctr"/>
            <a:r>
              <a:rPr lang="en-US" sz="1200" b="1">
                <a:solidFill>
                  <a:schemeClr val="bg1"/>
                </a:solidFill>
              </a:rPr>
              <a:t>Problem Analysis</a:t>
            </a:r>
          </a:p>
        </p:txBody>
      </p:sp>
      <p:sp>
        <p:nvSpPr>
          <p:cNvPr id="19480" name="Text Box 24"/>
          <p:cNvSpPr txBox="1">
            <a:spLocks noChangeArrowheads="1"/>
          </p:cNvSpPr>
          <p:nvPr/>
        </p:nvSpPr>
        <p:spPr bwMode="auto">
          <a:xfrm>
            <a:off x="2690813" y="2819400"/>
            <a:ext cx="1550987" cy="274638"/>
          </a:xfrm>
          <a:prstGeom prst="rect">
            <a:avLst/>
          </a:prstGeom>
          <a:noFill/>
          <a:ln w="9525">
            <a:noFill/>
            <a:miter lim="800000"/>
            <a:headEnd/>
            <a:tailEnd/>
          </a:ln>
        </p:spPr>
        <p:txBody>
          <a:bodyPr wrap="none">
            <a:spAutoFit/>
          </a:bodyPr>
          <a:lstStyle/>
          <a:p>
            <a:pPr algn="ctr"/>
            <a:r>
              <a:rPr lang="en-US" sz="1200" b="1">
                <a:solidFill>
                  <a:schemeClr val="bg1"/>
                </a:solidFill>
              </a:rPr>
              <a:t>Intuition &amp; physics</a:t>
            </a:r>
          </a:p>
        </p:txBody>
      </p:sp>
      <p:sp>
        <p:nvSpPr>
          <p:cNvPr id="19481" name="Text Box 25"/>
          <p:cNvSpPr txBox="1">
            <a:spLocks noChangeArrowheads="1"/>
          </p:cNvSpPr>
          <p:nvPr/>
        </p:nvSpPr>
        <p:spPr bwMode="auto">
          <a:xfrm>
            <a:off x="4810125" y="2819400"/>
            <a:ext cx="1550988" cy="274638"/>
          </a:xfrm>
          <a:prstGeom prst="rect">
            <a:avLst/>
          </a:prstGeom>
          <a:noFill/>
          <a:ln w="9525">
            <a:noFill/>
            <a:miter lim="800000"/>
            <a:headEnd/>
            <a:tailEnd/>
          </a:ln>
        </p:spPr>
        <p:txBody>
          <a:bodyPr wrap="none">
            <a:spAutoFit/>
          </a:bodyPr>
          <a:lstStyle/>
          <a:p>
            <a:pPr algn="ctr"/>
            <a:r>
              <a:rPr lang="en-US" sz="1200" b="1">
                <a:solidFill>
                  <a:schemeClr val="bg1"/>
                </a:solidFill>
              </a:rPr>
              <a:t>Intuition &amp; physics</a:t>
            </a:r>
          </a:p>
        </p:txBody>
      </p:sp>
      <p:sp>
        <p:nvSpPr>
          <p:cNvPr id="19482" name="Text Box 26"/>
          <p:cNvSpPr txBox="1">
            <a:spLocks noChangeArrowheads="1"/>
          </p:cNvSpPr>
          <p:nvPr/>
        </p:nvSpPr>
        <p:spPr bwMode="auto">
          <a:xfrm>
            <a:off x="2771775" y="3276600"/>
            <a:ext cx="1389063" cy="274638"/>
          </a:xfrm>
          <a:prstGeom prst="rect">
            <a:avLst/>
          </a:prstGeom>
          <a:noFill/>
          <a:ln w="9525">
            <a:noFill/>
            <a:miter lim="800000"/>
            <a:headEnd/>
            <a:tailEnd/>
          </a:ln>
        </p:spPr>
        <p:txBody>
          <a:bodyPr wrap="none">
            <a:spAutoFit/>
          </a:bodyPr>
          <a:lstStyle/>
          <a:p>
            <a:pPr algn="ctr"/>
            <a:r>
              <a:rPr lang="en-US" sz="1200" b="1">
                <a:solidFill>
                  <a:schemeClr val="bg1"/>
                </a:solidFill>
              </a:rPr>
              <a:t>Model equations</a:t>
            </a:r>
          </a:p>
        </p:txBody>
      </p:sp>
      <p:sp>
        <p:nvSpPr>
          <p:cNvPr id="19483" name="Text Box 27"/>
          <p:cNvSpPr txBox="1">
            <a:spLocks noChangeArrowheads="1"/>
          </p:cNvSpPr>
          <p:nvPr/>
        </p:nvSpPr>
        <p:spPr bwMode="auto">
          <a:xfrm>
            <a:off x="4891088" y="3276600"/>
            <a:ext cx="1389062" cy="274638"/>
          </a:xfrm>
          <a:prstGeom prst="rect">
            <a:avLst/>
          </a:prstGeom>
          <a:noFill/>
          <a:ln w="9525">
            <a:noFill/>
            <a:miter lim="800000"/>
            <a:headEnd/>
            <a:tailEnd/>
          </a:ln>
        </p:spPr>
        <p:txBody>
          <a:bodyPr wrap="none">
            <a:spAutoFit/>
          </a:bodyPr>
          <a:lstStyle/>
          <a:p>
            <a:pPr algn="ctr"/>
            <a:r>
              <a:rPr lang="en-US" sz="1200" b="1">
                <a:solidFill>
                  <a:schemeClr val="bg1"/>
                </a:solidFill>
              </a:rPr>
              <a:t>Model equations</a:t>
            </a:r>
          </a:p>
        </p:txBody>
      </p:sp>
      <p:sp>
        <p:nvSpPr>
          <p:cNvPr id="19484" name="Text Box 28"/>
          <p:cNvSpPr txBox="1">
            <a:spLocks noChangeArrowheads="1"/>
          </p:cNvSpPr>
          <p:nvPr/>
        </p:nvSpPr>
        <p:spPr bwMode="auto">
          <a:xfrm>
            <a:off x="2701925" y="4800600"/>
            <a:ext cx="1528763" cy="457200"/>
          </a:xfrm>
          <a:prstGeom prst="rect">
            <a:avLst/>
          </a:prstGeom>
          <a:noFill/>
          <a:ln w="9525">
            <a:noFill/>
            <a:miter lim="800000"/>
            <a:headEnd/>
            <a:tailEnd/>
          </a:ln>
        </p:spPr>
        <p:txBody>
          <a:bodyPr wrap="none">
            <a:spAutoFit/>
          </a:bodyPr>
          <a:lstStyle/>
          <a:p>
            <a:pPr algn="ctr"/>
            <a:r>
              <a:rPr lang="en-US" sz="1200" b="1">
                <a:solidFill>
                  <a:schemeClr val="bg1"/>
                </a:solidFill>
              </a:rPr>
              <a:t>Execute numerical</a:t>
            </a:r>
            <a:br>
              <a:rPr lang="en-US" sz="1200" b="1">
                <a:solidFill>
                  <a:schemeClr val="bg1"/>
                </a:solidFill>
              </a:rPr>
            </a:br>
            <a:r>
              <a:rPr lang="en-US" sz="1200" b="1">
                <a:solidFill>
                  <a:schemeClr val="bg1"/>
                </a:solidFill>
              </a:rPr>
              <a:t>algorithms</a:t>
            </a:r>
          </a:p>
        </p:txBody>
      </p:sp>
      <p:sp>
        <p:nvSpPr>
          <p:cNvPr id="19485" name="Text Box 29"/>
          <p:cNvSpPr txBox="1">
            <a:spLocks noChangeArrowheads="1"/>
          </p:cNvSpPr>
          <p:nvPr/>
        </p:nvSpPr>
        <p:spPr bwMode="auto">
          <a:xfrm>
            <a:off x="4821238" y="4800600"/>
            <a:ext cx="1528762" cy="457200"/>
          </a:xfrm>
          <a:prstGeom prst="rect">
            <a:avLst/>
          </a:prstGeom>
          <a:noFill/>
          <a:ln w="9525">
            <a:noFill/>
            <a:miter lim="800000"/>
            <a:headEnd/>
            <a:tailEnd/>
          </a:ln>
        </p:spPr>
        <p:txBody>
          <a:bodyPr wrap="none">
            <a:spAutoFit/>
          </a:bodyPr>
          <a:lstStyle/>
          <a:p>
            <a:pPr algn="ctr"/>
            <a:r>
              <a:rPr lang="en-US" sz="1200" b="1">
                <a:solidFill>
                  <a:schemeClr val="bg1"/>
                </a:solidFill>
              </a:rPr>
              <a:t>Execute numerical</a:t>
            </a:r>
            <a:br>
              <a:rPr lang="en-US" sz="1200" b="1">
                <a:solidFill>
                  <a:schemeClr val="bg1"/>
                </a:solidFill>
              </a:rPr>
            </a:br>
            <a:r>
              <a:rPr lang="en-US" sz="1200" b="1">
                <a:solidFill>
                  <a:schemeClr val="bg1"/>
                </a:solidFill>
              </a:rPr>
              <a:t>algorithms</a:t>
            </a:r>
          </a:p>
        </p:txBody>
      </p:sp>
      <p:sp>
        <p:nvSpPr>
          <p:cNvPr id="19486" name="Text Box 30"/>
          <p:cNvSpPr txBox="1">
            <a:spLocks noChangeArrowheads="1"/>
          </p:cNvSpPr>
          <p:nvPr/>
        </p:nvSpPr>
        <p:spPr bwMode="auto">
          <a:xfrm>
            <a:off x="2984500" y="4238625"/>
            <a:ext cx="963613" cy="457200"/>
          </a:xfrm>
          <a:prstGeom prst="rect">
            <a:avLst/>
          </a:prstGeom>
          <a:noFill/>
          <a:ln w="9525">
            <a:noFill/>
            <a:miter lim="800000"/>
            <a:headEnd/>
            <a:tailEnd/>
          </a:ln>
        </p:spPr>
        <p:txBody>
          <a:bodyPr wrap="none">
            <a:spAutoFit/>
          </a:bodyPr>
          <a:lstStyle/>
          <a:p>
            <a:pPr algn="ctr"/>
            <a:r>
              <a:rPr lang="en-US" sz="1200" b="1">
                <a:solidFill>
                  <a:schemeClr val="bg1"/>
                </a:solidFill>
              </a:rPr>
              <a:t>Numerical </a:t>
            </a:r>
            <a:br>
              <a:rPr lang="en-US" sz="1200" b="1">
                <a:solidFill>
                  <a:schemeClr val="bg1"/>
                </a:solidFill>
              </a:rPr>
            </a:br>
            <a:r>
              <a:rPr lang="en-US" sz="1200" b="1">
                <a:solidFill>
                  <a:schemeClr val="bg1"/>
                </a:solidFill>
              </a:rPr>
              <a:t>algorithms</a:t>
            </a:r>
          </a:p>
        </p:txBody>
      </p:sp>
      <p:sp>
        <p:nvSpPr>
          <p:cNvPr id="19487" name="Text Box 31"/>
          <p:cNvSpPr txBox="1">
            <a:spLocks noChangeArrowheads="1"/>
          </p:cNvSpPr>
          <p:nvPr/>
        </p:nvSpPr>
        <p:spPr bwMode="auto">
          <a:xfrm>
            <a:off x="5103813" y="4238625"/>
            <a:ext cx="963612" cy="457200"/>
          </a:xfrm>
          <a:prstGeom prst="rect">
            <a:avLst/>
          </a:prstGeom>
          <a:noFill/>
          <a:ln w="9525">
            <a:noFill/>
            <a:miter lim="800000"/>
            <a:headEnd/>
            <a:tailEnd/>
          </a:ln>
        </p:spPr>
        <p:txBody>
          <a:bodyPr wrap="none">
            <a:spAutoFit/>
          </a:bodyPr>
          <a:lstStyle/>
          <a:p>
            <a:pPr algn="ctr"/>
            <a:r>
              <a:rPr lang="en-US" sz="1200" b="1">
                <a:solidFill>
                  <a:schemeClr val="bg1"/>
                </a:solidFill>
              </a:rPr>
              <a:t>Numerical </a:t>
            </a:r>
            <a:br>
              <a:rPr lang="en-US" sz="1200" b="1">
                <a:solidFill>
                  <a:schemeClr val="bg1"/>
                </a:solidFill>
              </a:rPr>
            </a:br>
            <a:r>
              <a:rPr lang="en-US" sz="1200" b="1">
                <a:solidFill>
                  <a:schemeClr val="bg1"/>
                </a:solidFill>
              </a:rPr>
              <a:t>algorithms</a:t>
            </a:r>
          </a:p>
        </p:txBody>
      </p:sp>
      <p:sp>
        <p:nvSpPr>
          <p:cNvPr id="19488" name="Rectangle 32"/>
          <p:cNvSpPr>
            <a:spLocks noChangeArrowheads="1"/>
          </p:cNvSpPr>
          <p:nvPr/>
        </p:nvSpPr>
        <p:spPr bwMode="auto">
          <a:xfrm>
            <a:off x="304800" y="2209800"/>
            <a:ext cx="2057400" cy="3121025"/>
          </a:xfrm>
          <a:prstGeom prst="rect">
            <a:avLst/>
          </a:prstGeom>
          <a:solidFill>
            <a:srgbClr val="FF5D5D"/>
          </a:solidFill>
          <a:ln w="9525">
            <a:noFill/>
            <a:miter lim="800000"/>
            <a:headEnd/>
            <a:tailEnd/>
          </a:ln>
        </p:spPr>
        <p:txBody>
          <a:bodyPr/>
          <a:lstStyle/>
          <a:p>
            <a:endParaRPr lang="en-US"/>
          </a:p>
        </p:txBody>
      </p:sp>
      <p:sp>
        <p:nvSpPr>
          <p:cNvPr id="19489" name="Text Box 33"/>
          <p:cNvSpPr txBox="1">
            <a:spLocks noChangeArrowheads="1"/>
          </p:cNvSpPr>
          <p:nvPr/>
        </p:nvSpPr>
        <p:spPr bwMode="auto">
          <a:xfrm>
            <a:off x="603250" y="2371725"/>
            <a:ext cx="1462088" cy="274638"/>
          </a:xfrm>
          <a:prstGeom prst="rect">
            <a:avLst/>
          </a:prstGeom>
          <a:noFill/>
          <a:ln w="9525">
            <a:noFill/>
            <a:miter lim="800000"/>
            <a:headEnd/>
            <a:tailEnd/>
          </a:ln>
        </p:spPr>
        <p:txBody>
          <a:bodyPr wrap="none">
            <a:spAutoFit/>
          </a:bodyPr>
          <a:lstStyle/>
          <a:p>
            <a:pPr algn="ctr"/>
            <a:r>
              <a:rPr lang="en-US" sz="1200" b="1">
                <a:solidFill>
                  <a:schemeClr val="bg1"/>
                </a:solidFill>
              </a:rPr>
              <a:t>Problem Analysis</a:t>
            </a:r>
          </a:p>
        </p:txBody>
      </p:sp>
      <p:sp>
        <p:nvSpPr>
          <p:cNvPr id="19490" name="Text Box 34"/>
          <p:cNvSpPr txBox="1">
            <a:spLocks noChangeArrowheads="1"/>
          </p:cNvSpPr>
          <p:nvPr/>
        </p:nvSpPr>
        <p:spPr bwMode="auto">
          <a:xfrm>
            <a:off x="558800" y="2828925"/>
            <a:ext cx="1550988" cy="274638"/>
          </a:xfrm>
          <a:prstGeom prst="rect">
            <a:avLst/>
          </a:prstGeom>
          <a:noFill/>
          <a:ln w="9525">
            <a:noFill/>
            <a:miter lim="800000"/>
            <a:headEnd/>
            <a:tailEnd/>
          </a:ln>
        </p:spPr>
        <p:txBody>
          <a:bodyPr wrap="none">
            <a:spAutoFit/>
          </a:bodyPr>
          <a:lstStyle/>
          <a:p>
            <a:pPr algn="ctr"/>
            <a:r>
              <a:rPr lang="en-US" sz="1200" b="1">
                <a:solidFill>
                  <a:schemeClr val="bg1"/>
                </a:solidFill>
              </a:rPr>
              <a:t>Intuition &amp; physics</a:t>
            </a:r>
          </a:p>
        </p:txBody>
      </p:sp>
      <p:sp>
        <p:nvSpPr>
          <p:cNvPr id="19491" name="Text Box 35"/>
          <p:cNvSpPr txBox="1">
            <a:spLocks noChangeArrowheads="1"/>
          </p:cNvSpPr>
          <p:nvPr/>
        </p:nvSpPr>
        <p:spPr bwMode="auto">
          <a:xfrm>
            <a:off x="639763" y="3286125"/>
            <a:ext cx="1389062" cy="274638"/>
          </a:xfrm>
          <a:prstGeom prst="rect">
            <a:avLst/>
          </a:prstGeom>
          <a:noFill/>
          <a:ln w="9525">
            <a:noFill/>
            <a:miter lim="800000"/>
            <a:headEnd/>
            <a:tailEnd/>
          </a:ln>
        </p:spPr>
        <p:txBody>
          <a:bodyPr wrap="none">
            <a:spAutoFit/>
          </a:bodyPr>
          <a:lstStyle/>
          <a:p>
            <a:pPr algn="ctr"/>
            <a:r>
              <a:rPr lang="en-US" sz="1200" b="1">
                <a:solidFill>
                  <a:schemeClr val="bg1"/>
                </a:solidFill>
              </a:rPr>
              <a:t>Model equations</a:t>
            </a:r>
          </a:p>
        </p:txBody>
      </p:sp>
      <p:sp>
        <p:nvSpPr>
          <p:cNvPr id="19492" name="Text Box 36"/>
          <p:cNvSpPr txBox="1">
            <a:spLocks noChangeArrowheads="1"/>
          </p:cNvSpPr>
          <p:nvPr/>
        </p:nvSpPr>
        <p:spPr bwMode="auto">
          <a:xfrm>
            <a:off x="852488" y="4248150"/>
            <a:ext cx="963612" cy="457200"/>
          </a:xfrm>
          <a:prstGeom prst="rect">
            <a:avLst/>
          </a:prstGeom>
          <a:noFill/>
          <a:ln w="9525">
            <a:noFill/>
            <a:miter lim="800000"/>
            <a:headEnd/>
            <a:tailEnd/>
          </a:ln>
        </p:spPr>
        <p:txBody>
          <a:bodyPr wrap="none">
            <a:spAutoFit/>
          </a:bodyPr>
          <a:lstStyle/>
          <a:p>
            <a:pPr algn="ctr"/>
            <a:r>
              <a:rPr lang="en-US" sz="1200" b="1">
                <a:solidFill>
                  <a:schemeClr val="bg1"/>
                </a:solidFill>
              </a:rPr>
              <a:t>Numerical </a:t>
            </a:r>
            <a:br>
              <a:rPr lang="en-US" sz="1200" b="1">
                <a:solidFill>
                  <a:schemeClr val="bg1"/>
                </a:solidFill>
              </a:rPr>
            </a:br>
            <a:r>
              <a:rPr lang="en-US" sz="1200" b="1">
                <a:solidFill>
                  <a:schemeClr val="bg1"/>
                </a:solidFill>
              </a:rPr>
              <a:t>algorithms</a:t>
            </a:r>
          </a:p>
        </p:txBody>
      </p:sp>
      <p:sp>
        <p:nvSpPr>
          <p:cNvPr id="19493" name="Freeform 37"/>
          <p:cNvSpPr>
            <a:spLocks/>
          </p:cNvSpPr>
          <p:nvPr/>
        </p:nvSpPr>
        <p:spPr bwMode="auto">
          <a:xfrm>
            <a:off x="304800" y="4476750"/>
            <a:ext cx="2057400" cy="866775"/>
          </a:xfrm>
          <a:custGeom>
            <a:avLst/>
            <a:gdLst>
              <a:gd name="T0" fmla="*/ 0 w 1296"/>
              <a:gd name="T1" fmla="*/ 1376005094 h 546"/>
              <a:gd name="T2" fmla="*/ 0 w 1296"/>
              <a:gd name="T3" fmla="*/ 771167666 h 546"/>
              <a:gd name="T4" fmla="*/ 2147483647 w 1296"/>
              <a:gd name="T5" fmla="*/ 0 h 546"/>
              <a:gd name="T6" fmla="*/ 2147483647 w 1296"/>
              <a:gd name="T7" fmla="*/ 1376005094 h 546"/>
              <a:gd name="T8" fmla="*/ 0 w 1296"/>
              <a:gd name="T9" fmla="*/ 1376005094 h 546"/>
              <a:gd name="T10" fmla="*/ 0 60000 65536"/>
              <a:gd name="T11" fmla="*/ 0 60000 65536"/>
              <a:gd name="T12" fmla="*/ 0 60000 65536"/>
              <a:gd name="T13" fmla="*/ 0 60000 65536"/>
              <a:gd name="T14" fmla="*/ 0 60000 65536"/>
              <a:gd name="T15" fmla="*/ 0 w 1296"/>
              <a:gd name="T16" fmla="*/ 0 h 546"/>
              <a:gd name="T17" fmla="*/ 1296 w 1296"/>
              <a:gd name="T18" fmla="*/ 546 h 546"/>
            </a:gdLst>
            <a:ahLst/>
            <a:cxnLst>
              <a:cxn ang="T10">
                <a:pos x="T0" y="T1"/>
              </a:cxn>
              <a:cxn ang="T11">
                <a:pos x="T2" y="T3"/>
              </a:cxn>
              <a:cxn ang="T12">
                <a:pos x="T4" y="T5"/>
              </a:cxn>
              <a:cxn ang="T13">
                <a:pos x="T6" y="T7"/>
              </a:cxn>
              <a:cxn ang="T14">
                <a:pos x="T8" y="T9"/>
              </a:cxn>
            </a:cxnLst>
            <a:rect l="T15" t="T16" r="T17" b="T18"/>
            <a:pathLst>
              <a:path w="1296" h="546">
                <a:moveTo>
                  <a:pt x="0" y="546"/>
                </a:moveTo>
                <a:lnTo>
                  <a:pt x="0" y="306"/>
                </a:lnTo>
                <a:lnTo>
                  <a:pt x="1296" y="0"/>
                </a:lnTo>
                <a:lnTo>
                  <a:pt x="1296" y="546"/>
                </a:lnTo>
                <a:lnTo>
                  <a:pt x="0" y="546"/>
                </a:lnTo>
                <a:close/>
              </a:path>
            </a:pathLst>
          </a:custGeom>
          <a:solidFill>
            <a:schemeClr val="accent2"/>
          </a:solidFill>
          <a:ln w="9525">
            <a:noFill/>
            <a:round/>
            <a:headEnd/>
            <a:tailEnd/>
          </a:ln>
        </p:spPr>
        <p:txBody>
          <a:bodyPr/>
          <a:lstStyle/>
          <a:p>
            <a:endParaRPr lang="en-US"/>
          </a:p>
        </p:txBody>
      </p:sp>
      <p:sp>
        <p:nvSpPr>
          <p:cNvPr id="19494" name="Text Box 38"/>
          <p:cNvSpPr txBox="1">
            <a:spLocks noChangeArrowheads="1"/>
          </p:cNvSpPr>
          <p:nvPr/>
        </p:nvSpPr>
        <p:spPr bwMode="auto">
          <a:xfrm>
            <a:off x="569913" y="4810125"/>
            <a:ext cx="1528762" cy="457200"/>
          </a:xfrm>
          <a:prstGeom prst="rect">
            <a:avLst/>
          </a:prstGeom>
          <a:noFill/>
          <a:ln w="9525">
            <a:noFill/>
            <a:miter lim="800000"/>
            <a:headEnd/>
            <a:tailEnd/>
          </a:ln>
        </p:spPr>
        <p:txBody>
          <a:bodyPr wrap="none">
            <a:spAutoFit/>
          </a:bodyPr>
          <a:lstStyle/>
          <a:p>
            <a:pPr algn="ctr"/>
            <a:r>
              <a:rPr lang="en-US" sz="1200" b="1">
                <a:solidFill>
                  <a:schemeClr val="bg1"/>
                </a:solidFill>
              </a:rPr>
              <a:t>Execute numerical</a:t>
            </a:r>
            <a:br>
              <a:rPr lang="en-US" sz="1200" b="1">
                <a:solidFill>
                  <a:schemeClr val="bg1"/>
                </a:solidFill>
              </a:rPr>
            </a:br>
            <a:r>
              <a:rPr lang="en-US" sz="1200" b="1">
                <a:solidFill>
                  <a:schemeClr val="bg1"/>
                </a:solidFill>
              </a:rPr>
              <a:t>algorithms</a:t>
            </a:r>
          </a:p>
        </p:txBody>
      </p:sp>
      <p:sp>
        <p:nvSpPr>
          <p:cNvPr id="19495" name="Text Box 39"/>
          <p:cNvSpPr txBox="1">
            <a:spLocks noChangeArrowheads="1"/>
          </p:cNvSpPr>
          <p:nvPr/>
        </p:nvSpPr>
        <p:spPr bwMode="auto">
          <a:xfrm>
            <a:off x="604838" y="3810000"/>
            <a:ext cx="1457325" cy="274638"/>
          </a:xfrm>
          <a:prstGeom prst="rect">
            <a:avLst/>
          </a:prstGeom>
          <a:noFill/>
          <a:ln w="9525">
            <a:noFill/>
            <a:miter lim="800000"/>
            <a:headEnd/>
            <a:tailEnd/>
          </a:ln>
        </p:spPr>
        <p:txBody>
          <a:bodyPr wrap="none">
            <a:spAutoFit/>
          </a:bodyPr>
          <a:lstStyle/>
          <a:p>
            <a:pPr algn="ctr"/>
            <a:r>
              <a:rPr lang="en-US" sz="1200" b="1">
                <a:solidFill>
                  <a:schemeClr val="bg1"/>
                </a:solidFill>
              </a:rPr>
              <a:t>Simulation model</a:t>
            </a:r>
          </a:p>
        </p:txBody>
      </p:sp>
      <p:sp>
        <p:nvSpPr>
          <p:cNvPr id="19496" name="Text Box 40"/>
          <p:cNvSpPr txBox="1">
            <a:spLocks noChangeArrowheads="1"/>
          </p:cNvSpPr>
          <p:nvPr/>
        </p:nvSpPr>
        <p:spPr bwMode="auto">
          <a:xfrm>
            <a:off x="2738438" y="3800475"/>
            <a:ext cx="1457325" cy="274638"/>
          </a:xfrm>
          <a:prstGeom prst="rect">
            <a:avLst/>
          </a:prstGeom>
          <a:noFill/>
          <a:ln w="9525">
            <a:noFill/>
            <a:miter lim="800000"/>
            <a:headEnd/>
            <a:tailEnd/>
          </a:ln>
        </p:spPr>
        <p:txBody>
          <a:bodyPr wrap="none">
            <a:spAutoFit/>
          </a:bodyPr>
          <a:lstStyle/>
          <a:p>
            <a:pPr algn="ctr"/>
            <a:r>
              <a:rPr lang="en-US" sz="1200" b="1">
                <a:solidFill>
                  <a:schemeClr val="bg1"/>
                </a:solidFill>
              </a:rPr>
              <a:t>Simulation model</a:t>
            </a:r>
          </a:p>
        </p:txBody>
      </p:sp>
      <p:sp>
        <p:nvSpPr>
          <p:cNvPr id="19497" name="Text Box 41"/>
          <p:cNvSpPr txBox="1">
            <a:spLocks noChangeArrowheads="1"/>
          </p:cNvSpPr>
          <p:nvPr/>
        </p:nvSpPr>
        <p:spPr bwMode="auto">
          <a:xfrm>
            <a:off x="4857750" y="3800475"/>
            <a:ext cx="1457325" cy="274638"/>
          </a:xfrm>
          <a:prstGeom prst="rect">
            <a:avLst/>
          </a:prstGeom>
          <a:noFill/>
          <a:ln w="9525">
            <a:noFill/>
            <a:miter lim="800000"/>
            <a:headEnd/>
            <a:tailEnd/>
          </a:ln>
        </p:spPr>
        <p:txBody>
          <a:bodyPr wrap="none">
            <a:spAutoFit/>
          </a:bodyPr>
          <a:lstStyle/>
          <a:p>
            <a:pPr algn="ctr"/>
            <a:r>
              <a:rPr lang="en-US" sz="1200" b="1">
                <a:solidFill>
                  <a:schemeClr val="bg1"/>
                </a:solidFill>
              </a:rPr>
              <a:t>Simulation model</a:t>
            </a:r>
          </a:p>
        </p:txBody>
      </p:sp>
      <p:sp>
        <p:nvSpPr>
          <p:cNvPr id="19498" name="Rectangle 42"/>
          <p:cNvSpPr>
            <a:spLocks noChangeArrowheads="1"/>
          </p:cNvSpPr>
          <p:nvPr/>
        </p:nvSpPr>
        <p:spPr bwMode="auto">
          <a:xfrm>
            <a:off x="304800" y="5410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Numerical experts</a:t>
            </a:r>
          </a:p>
        </p:txBody>
      </p:sp>
      <p:sp>
        <p:nvSpPr>
          <p:cNvPr id="19499" name="Rectangle 43"/>
          <p:cNvSpPr>
            <a:spLocks noChangeArrowheads="1"/>
          </p:cNvSpPr>
          <p:nvPr/>
        </p:nvSpPr>
        <p:spPr bwMode="auto">
          <a:xfrm>
            <a:off x="304800" y="5791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Math experts</a:t>
            </a:r>
          </a:p>
        </p:txBody>
      </p:sp>
      <p:sp>
        <p:nvSpPr>
          <p:cNvPr id="19500" name="Rectangle 44"/>
          <p:cNvSpPr>
            <a:spLocks noChangeArrowheads="1"/>
          </p:cNvSpPr>
          <p:nvPr/>
        </p:nvSpPr>
        <p:spPr bwMode="auto">
          <a:xfrm>
            <a:off x="304800" y="6172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Modeling experts</a:t>
            </a:r>
          </a:p>
        </p:txBody>
      </p:sp>
      <p:sp>
        <p:nvSpPr>
          <p:cNvPr id="19501" name="Rectangle 45"/>
          <p:cNvSpPr>
            <a:spLocks noChangeArrowheads="1"/>
          </p:cNvSpPr>
          <p:nvPr/>
        </p:nvSpPr>
        <p:spPr bwMode="auto">
          <a:xfrm>
            <a:off x="304800" y="6553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Engineers</a:t>
            </a:r>
          </a:p>
        </p:txBody>
      </p:sp>
      <p:sp>
        <p:nvSpPr>
          <p:cNvPr id="19502" name="Rectangle 46"/>
          <p:cNvSpPr>
            <a:spLocks noChangeArrowheads="1"/>
          </p:cNvSpPr>
          <p:nvPr/>
        </p:nvSpPr>
        <p:spPr bwMode="auto">
          <a:xfrm rot="-5400000">
            <a:off x="2623345" y="5853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503" name="Rectangle 47"/>
          <p:cNvSpPr>
            <a:spLocks noChangeArrowheads="1"/>
          </p:cNvSpPr>
          <p:nvPr/>
        </p:nvSpPr>
        <p:spPr bwMode="auto">
          <a:xfrm rot="-5400000">
            <a:off x="2623345" y="5853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504" name="Rectangle 48"/>
          <p:cNvSpPr>
            <a:spLocks noChangeArrowheads="1"/>
          </p:cNvSpPr>
          <p:nvPr/>
        </p:nvSpPr>
        <p:spPr bwMode="auto">
          <a:xfrm>
            <a:off x="2438400" y="5410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Math experts</a:t>
            </a:r>
          </a:p>
        </p:txBody>
      </p:sp>
      <p:sp>
        <p:nvSpPr>
          <p:cNvPr id="19505" name="Rectangle 49"/>
          <p:cNvSpPr>
            <a:spLocks noChangeArrowheads="1"/>
          </p:cNvSpPr>
          <p:nvPr/>
        </p:nvSpPr>
        <p:spPr bwMode="auto">
          <a:xfrm>
            <a:off x="2438400" y="5791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Modeling experts</a:t>
            </a:r>
          </a:p>
        </p:txBody>
      </p:sp>
      <p:sp>
        <p:nvSpPr>
          <p:cNvPr id="19506" name="Rectangle 50"/>
          <p:cNvSpPr>
            <a:spLocks noChangeArrowheads="1"/>
          </p:cNvSpPr>
          <p:nvPr/>
        </p:nvSpPr>
        <p:spPr bwMode="auto">
          <a:xfrm>
            <a:off x="2438400" y="6172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Engineers</a:t>
            </a:r>
          </a:p>
        </p:txBody>
      </p:sp>
      <p:sp>
        <p:nvSpPr>
          <p:cNvPr id="19507" name="Rectangle 51"/>
          <p:cNvSpPr>
            <a:spLocks noChangeArrowheads="1"/>
          </p:cNvSpPr>
          <p:nvPr/>
        </p:nvSpPr>
        <p:spPr bwMode="auto">
          <a:xfrm rot="-5400000">
            <a:off x="4756945" y="5472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508" name="Rectangle 52"/>
          <p:cNvSpPr>
            <a:spLocks noChangeArrowheads="1"/>
          </p:cNvSpPr>
          <p:nvPr/>
        </p:nvSpPr>
        <p:spPr bwMode="auto">
          <a:xfrm rot="-5400000">
            <a:off x="4756945" y="5472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509" name="Rectangle 53"/>
          <p:cNvSpPr>
            <a:spLocks noChangeArrowheads="1"/>
          </p:cNvSpPr>
          <p:nvPr/>
        </p:nvSpPr>
        <p:spPr bwMode="auto">
          <a:xfrm>
            <a:off x="4572000" y="5410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Modeling experts</a:t>
            </a:r>
          </a:p>
        </p:txBody>
      </p:sp>
      <p:sp>
        <p:nvSpPr>
          <p:cNvPr id="19510" name="Rectangle 54"/>
          <p:cNvSpPr>
            <a:spLocks noChangeArrowheads="1"/>
          </p:cNvSpPr>
          <p:nvPr/>
        </p:nvSpPr>
        <p:spPr bwMode="auto">
          <a:xfrm>
            <a:off x="4572000" y="5791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Engineers</a:t>
            </a:r>
          </a:p>
        </p:txBody>
      </p:sp>
      <p:sp>
        <p:nvSpPr>
          <p:cNvPr id="19511" name="Rectangle 55"/>
          <p:cNvSpPr>
            <a:spLocks noChangeArrowheads="1"/>
          </p:cNvSpPr>
          <p:nvPr/>
        </p:nvSpPr>
        <p:spPr bwMode="auto">
          <a:xfrm>
            <a:off x="6705600" y="5410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Engineers</a:t>
            </a:r>
          </a:p>
        </p:txBody>
      </p:sp>
      <p:pic>
        <p:nvPicPr>
          <p:cNvPr id="19512" name="Picture 2" descr="background2"/>
          <p:cNvPicPr>
            <a:picLocks noChangeAspect="1" noChangeArrowheads="1"/>
          </p:cNvPicPr>
          <p:nvPr/>
        </p:nvPicPr>
        <p:blipFill>
          <a:blip r:embed="rId3"/>
          <a:srcRect t="25995" b="51180"/>
          <a:stretch>
            <a:fillRect/>
          </a:stretch>
        </p:blipFill>
        <p:spPr bwMode="auto">
          <a:xfrm>
            <a:off x="0" y="0"/>
            <a:ext cx="9156700" cy="1219200"/>
          </a:xfrm>
          <a:prstGeom prst="rect">
            <a:avLst/>
          </a:prstGeom>
          <a:noFill/>
          <a:ln w="9525">
            <a:noFill/>
            <a:miter lim="800000"/>
            <a:headEnd/>
            <a:tailEnd/>
          </a:ln>
        </p:spPr>
      </p:pic>
      <p:sp>
        <p:nvSpPr>
          <p:cNvPr id="58" name="Rectangle 16"/>
          <p:cNvSpPr>
            <a:spLocks noChangeArrowheads="1"/>
          </p:cNvSpPr>
          <p:nvPr/>
        </p:nvSpPr>
        <p:spPr bwMode="auto">
          <a:xfrm>
            <a:off x="228600" y="152400"/>
            <a:ext cx="6629400" cy="685800"/>
          </a:xfrm>
          <a:prstGeom prst="rect">
            <a:avLst/>
          </a:prstGeom>
          <a:noFill/>
          <a:ln w="9525">
            <a:noFill/>
            <a:miter lim="800000"/>
            <a:headEnd/>
            <a:tailEnd/>
          </a:ln>
        </p:spPr>
        <p:txBody>
          <a:bodyPr anchor="ctr"/>
          <a:lstStyle/>
          <a:p>
            <a:pPr eaLnBrk="1" hangingPunct="1">
              <a:defRPr/>
            </a:pPr>
            <a:r>
              <a:rPr lang="en-US" sz="2400" b="1" dirty="0">
                <a:solidFill>
                  <a:schemeClr val="bg1"/>
                </a:solidFill>
                <a:latin typeface="Arial" charset="0"/>
                <a:ea typeface="MS PGothic" pitchFamily="34" charset="-128"/>
              </a:rPr>
              <a:t>The Evolution of Multi-Domain Modeling</a:t>
            </a:r>
            <a:endParaRPr lang="en-US" sz="2400" b="1" dirty="0">
              <a:solidFill>
                <a:schemeClr val="bg1"/>
              </a:solidFill>
              <a:effectLst>
                <a:outerShdw blurRad="38100" dist="38100" dir="2700000" algn="tl">
                  <a:srgbClr val="C0C0C0"/>
                </a:outerShdw>
              </a:effectLst>
              <a:latin typeface="Arial" charset="0"/>
              <a:ea typeface="MS PGothic" pitchFamily="34" charset="-128"/>
            </a:endParaRPr>
          </a:p>
        </p:txBody>
      </p:sp>
    </p:spTree>
    <p:extLst>
      <p:ext uri="{BB962C8B-B14F-4D97-AF65-F5344CB8AC3E}">
        <p14:creationId xmlns:p14="http://schemas.microsoft.com/office/powerpoint/2010/main" val="1012633235"/>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486025"/>
            <a:ext cx="7772400" cy="1470025"/>
          </a:xfrm>
        </p:spPr>
        <p:txBody>
          <a:bodyPr/>
          <a:lstStyle/>
          <a:p>
            <a:pPr eaLnBrk="1" hangingPunct="1">
              <a:defRPr/>
            </a:pPr>
            <a:r>
              <a:rPr lang="en-US" sz="3600" dirty="0" smtClean="0">
                <a:solidFill>
                  <a:srgbClr val="FF0000"/>
                </a:solidFill>
                <a:effectLst/>
              </a:rPr>
              <a:t>Case studies and demonstrations</a:t>
            </a:r>
            <a:endParaRPr lang="en-US" sz="3600" dirty="0">
              <a:solidFill>
                <a:srgbClr val="FF0000"/>
              </a:solidFill>
              <a:effectLst/>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438400" y="2209800"/>
            <a:ext cx="2057400" cy="3121025"/>
          </a:xfrm>
          <a:prstGeom prst="rect">
            <a:avLst/>
          </a:prstGeom>
          <a:solidFill>
            <a:srgbClr val="FF5D5D"/>
          </a:solidFill>
          <a:ln w="9525">
            <a:noFill/>
            <a:miter lim="800000"/>
            <a:headEnd/>
            <a:tailEnd/>
          </a:ln>
        </p:spPr>
        <p:txBody>
          <a:bodyPr/>
          <a:lstStyle/>
          <a:p>
            <a:endParaRPr lang="en-US"/>
          </a:p>
        </p:txBody>
      </p:sp>
      <p:sp>
        <p:nvSpPr>
          <p:cNvPr id="19459" name="Rectangle 3"/>
          <p:cNvSpPr>
            <a:spLocks noChangeArrowheads="1"/>
          </p:cNvSpPr>
          <p:nvPr/>
        </p:nvSpPr>
        <p:spPr bwMode="auto">
          <a:xfrm>
            <a:off x="4557713" y="2219325"/>
            <a:ext cx="2057400" cy="3121025"/>
          </a:xfrm>
          <a:prstGeom prst="rect">
            <a:avLst/>
          </a:prstGeom>
          <a:solidFill>
            <a:srgbClr val="FF5D5D"/>
          </a:solidFill>
          <a:ln w="9525">
            <a:noFill/>
            <a:miter lim="800000"/>
            <a:headEnd/>
            <a:tailEnd/>
          </a:ln>
        </p:spPr>
        <p:txBody>
          <a:bodyPr/>
          <a:lstStyle/>
          <a:p>
            <a:endParaRPr lang="en-US"/>
          </a:p>
        </p:txBody>
      </p:sp>
      <p:sp>
        <p:nvSpPr>
          <p:cNvPr id="19460" name="Rectangle 4"/>
          <p:cNvSpPr>
            <a:spLocks noChangeArrowheads="1"/>
          </p:cNvSpPr>
          <p:nvPr/>
        </p:nvSpPr>
        <p:spPr bwMode="auto">
          <a:xfrm>
            <a:off x="6705600" y="2228850"/>
            <a:ext cx="2057400" cy="3121025"/>
          </a:xfrm>
          <a:prstGeom prst="rect">
            <a:avLst/>
          </a:prstGeom>
          <a:solidFill>
            <a:srgbClr val="FF5D5D"/>
          </a:solidFill>
          <a:ln w="9525">
            <a:noFill/>
            <a:miter lim="800000"/>
            <a:headEnd/>
            <a:tailEnd/>
          </a:ln>
        </p:spPr>
        <p:txBody>
          <a:bodyPr/>
          <a:lstStyle/>
          <a:p>
            <a:endParaRPr lang="en-US"/>
          </a:p>
        </p:txBody>
      </p:sp>
      <p:sp>
        <p:nvSpPr>
          <p:cNvPr id="19461" name="Rectangle 5"/>
          <p:cNvSpPr>
            <a:spLocks noChangeArrowheads="1"/>
          </p:cNvSpPr>
          <p:nvPr/>
        </p:nvSpPr>
        <p:spPr bwMode="auto">
          <a:xfrm rot="-5400000">
            <a:off x="489745" y="6234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462" name="Rectangle 6"/>
          <p:cNvSpPr>
            <a:spLocks noChangeArrowheads="1"/>
          </p:cNvSpPr>
          <p:nvPr/>
        </p:nvSpPr>
        <p:spPr bwMode="auto">
          <a:xfrm rot="-5400000">
            <a:off x="489745" y="6234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463" name="Text Box 7"/>
          <p:cNvSpPr txBox="1">
            <a:spLocks noChangeArrowheads="1"/>
          </p:cNvSpPr>
          <p:nvPr/>
        </p:nvSpPr>
        <p:spPr bwMode="auto">
          <a:xfrm rot="-5400000">
            <a:off x="-643731" y="2810669"/>
            <a:ext cx="1639888" cy="336550"/>
          </a:xfrm>
          <a:prstGeom prst="rect">
            <a:avLst/>
          </a:prstGeom>
          <a:noFill/>
          <a:ln w="9525">
            <a:noFill/>
            <a:miter lim="800000"/>
            <a:headEnd/>
            <a:tailEnd/>
          </a:ln>
        </p:spPr>
        <p:txBody>
          <a:bodyPr wrap="none">
            <a:spAutoFit/>
          </a:bodyPr>
          <a:lstStyle/>
          <a:p>
            <a:r>
              <a:rPr lang="en-US" sz="1600">
                <a:latin typeface="Arial Black" pitchFamily="34" charset="0"/>
              </a:rPr>
              <a:t>Human effort</a:t>
            </a:r>
          </a:p>
        </p:txBody>
      </p:sp>
      <p:sp>
        <p:nvSpPr>
          <p:cNvPr id="19464" name="Text Box 8"/>
          <p:cNvSpPr txBox="1">
            <a:spLocks noChangeArrowheads="1"/>
          </p:cNvSpPr>
          <p:nvPr/>
        </p:nvSpPr>
        <p:spPr bwMode="auto">
          <a:xfrm rot="5400000">
            <a:off x="7927181" y="4193382"/>
            <a:ext cx="1944687" cy="336550"/>
          </a:xfrm>
          <a:prstGeom prst="rect">
            <a:avLst/>
          </a:prstGeom>
          <a:noFill/>
          <a:ln w="9525">
            <a:noFill/>
            <a:miter lim="800000"/>
            <a:headEnd/>
            <a:tailEnd/>
          </a:ln>
        </p:spPr>
        <p:txBody>
          <a:bodyPr wrap="none">
            <a:spAutoFit/>
          </a:bodyPr>
          <a:lstStyle/>
          <a:p>
            <a:r>
              <a:rPr lang="en-US" sz="1600">
                <a:latin typeface="Arial Black" pitchFamily="34" charset="0"/>
              </a:rPr>
              <a:t>Computer effort</a:t>
            </a:r>
          </a:p>
        </p:txBody>
      </p:sp>
      <p:sp>
        <p:nvSpPr>
          <p:cNvPr id="19465" name="Text Box 9"/>
          <p:cNvSpPr txBox="1">
            <a:spLocks noChangeArrowheads="1"/>
          </p:cNvSpPr>
          <p:nvPr/>
        </p:nvSpPr>
        <p:spPr bwMode="auto">
          <a:xfrm>
            <a:off x="7002463" y="2362200"/>
            <a:ext cx="1462087" cy="274638"/>
          </a:xfrm>
          <a:prstGeom prst="rect">
            <a:avLst/>
          </a:prstGeom>
          <a:noFill/>
          <a:ln w="9525">
            <a:noFill/>
            <a:miter lim="800000"/>
            <a:headEnd/>
            <a:tailEnd/>
          </a:ln>
        </p:spPr>
        <p:txBody>
          <a:bodyPr wrap="none">
            <a:spAutoFit/>
          </a:bodyPr>
          <a:lstStyle/>
          <a:p>
            <a:pPr algn="ctr"/>
            <a:r>
              <a:rPr lang="en-US" sz="1200" b="1">
                <a:solidFill>
                  <a:schemeClr val="bg1"/>
                </a:solidFill>
              </a:rPr>
              <a:t>Problem Analysis</a:t>
            </a:r>
          </a:p>
        </p:txBody>
      </p:sp>
      <p:sp>
        <p:nvSpPr>
          <p:cNvPr id="19466" name="Text Box 10"/>
          <p:cNvSpPr txBox="1">
            <a:spLocks noChangeArrowheads="1"/>
          </p:cNvSpPr>
          <p:nvPr/>
        </p:nvSpPr>
        <p:spPr bwMode="auto">
          <a:xfrm>
            <a:off x="6958013" y="2819400"/>
            <a:ext cx="1550987" cy="274638"/>
          </a:xfrm>
          <a:prstGeom prst="rect">
            <a:avLst/>
          </a:prstGeom>
          <a:noFill/>
          <a:ln w="9525">
            <a:noFill/>
            <a:miter lim="800000"/>
            <a:headEnd/>
            <a:tailEnd/>
          </a:ln>
        </p:spPr>
        <p:txBody>
          <a:bodyPr wrap="none">
            <a:spAutoFit/>
          </a:bodyPr>
          <a:lstStyle/>
          <a:p>
            <a:pPr algn="ctr"/>
            <a:r>
              <a:rPr lang="en-US" sz="1200" b="1">
                <a:solidFill>
                  <a:schemeClr val="bg1"/>
                </a:solidFill>
              </a:rPr>
              <a:t>Intuition &amp; physics</a:t>
            </a:r>
          </a:p>
        </p:txBody>
      </p:sp>
      <p:sp>
        <p:nvSpPr>
          <p:cNvPr id="19467" name="Freeform 11"/>
          <p:cNvSpPr>
            <a:spLocks/>
          </p:cNvSpPr>
          <p:nvPr/>
        </p:nvSpPr>
        <p:spPr bwMode="auto">
          <a:xfrm>
            <a:off x="6705600" y="2981325"/>
            <a:ext cx="2066925" cy="2371725"/>
          </a:xfrm>
          <a:custGeom>
            <a:avLst/>
            <a:gdLst>
              <a:gd name="T0" fmla="*/ 0 w 1296"/>
              <a:gd name="T1" fmla="*/ 2147483647 h 1494"/>
              <a:gd name="T2" fmla="*/ 0 w 1296"/>
              <a:gd name="T3" fmla="*/ 786288691 h 1494"/>
              <a:gd name="T4" fmla="*/ 2147483647 w 1296"/>
              <a:gd name="T5" fmla="*/ 0 h 1494"/>
              <a:gd name="T6" fmla="*/ 2147483647 w 1296"/>
              <a:gd name="T7" fmla="*/ 2147483647 h 1494"/>
              <a:gd name="T8" fmla="*/ 0 w 1296"/>
              <a:gd name="T9" fmla="*/ 2147483647 h 1494"/>
              <a:gd name="T10" fmla="*/ 0 60000 65536"/>
              <a:gd name="T11" fmla="*/ 0 60000 65536"/>
              <a:gd name="T12" fmla="*/ 0 60000 65536"/>
              <a:gd name="T13" fmla="*/ 0 60000 65536"/>
              <a:gd name="T14" fmla="*/ 0 60000 65536"/>
              <a:gd name="T15" fmla="*/ 0 w 1296"/>
              <a:gd name="T16" fmla="*/ 0 h 1494"/>
              <a:gd name="T17" fmla="*/ 1296 w 1296"/>
              <a:gd name="T18" fmla="*/ 1494 h 1494"/>
            </a:gdLst>
            <a:ahLst/>
            <a:cxnLst>
              <a:cxn ang="T10">
                <a:pos x="T0" y="T1"/>
              </a:cxn>
              <a:cxn ang="T11">
                <a:pos x="T2" y="T3"/>
              </a:cxn>
              <a:cxn ang="T12">
                <a:pos x="T4" y="T5"/>
              </a:cxn>
              <a:cxn ang="T13">
                <a:pos x="T6" y="T7"/>
              </a:cxn>
              <a:cxn ang="T14">
                <a:pos x="T8" y="T9"/>
              </a:cxn>
            </a:cxnLst>
            <a:rect l="T15" t="T16" r="T17" b="T18"/>
            <a:pathLst>
              <a:path w="1296" h="1494">
                <a:moveTo>
                  <a:pt x="0" y="1494"/>
                </a:moveTo>
                <a:lnTo>
                  <a:pt x="0" y="312"/>
                </a:lnTo>
                <a:lnTo>
                  <a:pt x="1284" y="0"/>
                </a:lnTo>
                <a:lnTo>
                  <a:pt x="1296" y="1494"/>
                </a:lnTo>
                <a:lnTo>
                  <a:pt x="0" y="1494"/>
                </a:lnTo>
                <a:close/>
              </a:path>
            </a:pathLst>
          </a:custGeom>
          <a:solidFill>
            <a:schemeClr val="accent2"/>
          </a:solidFill>
          <a:ln w="9525">
            <a:noFill/>
            <a:round/>
            <a:headEnd/>
            <a:tailEnd/>
          </a:ln>
        </p:spPr>
        <p:txBody>
          <a:bodyPr/>
          <a:lstStyle/>
          <a:p>
            <a:endParaRPr lang="en-US"/>
          </a:p>
        </p:txBody>
      </p:sp>
      <p:sp>
        <p:nvSpPr>
          <p:cNvPr id="19468" name="Text Box 12"/>
          <p:cNvSpPr txBox="1">
            <a:spLocks noChangeArrowheads="1"/>
          </p:cNvSpPr>
          <p:nvPr/>
        </p:nvSpPr>
        <p:spPr bwMode="auto">
          <a:xfrm>
            <a:off x="7038975" y="3276600"/>
            <a:ext cx="1389063" cy="274638"/>
          </a:xfrm>
          <a:prstGeom prst="rect">
            <a:avLst/>
          </a:prstGeom>
          <a:noFill/>
          <a:ln w="9525">
            <a:noFill/>
            <a:miter lim="800000"/>
            <a:headEnd/>
            <a:tailEnd/>
          </a:ln>
        </p:spPr>
        <p:txBody>
          <a:bodyPr wrap="none">
            <a:spAutoFit/>
          </a:bodyPr>
          <a:lstStyle/>
          <a:p>
            <a:pPr algn="ctr"/>
            <a:r>
              <a:rPr lang="en-US" sz="1200" b="1">
                <a:solidFill>
                  <a:schemeClr val="bg1"/>
                </a:solidFill>
              </a:rPr>
              <a:t>Model equations</a:t>
            </a:r>
          </a:p>
        </p:txBody>
      </p:sp>
      <p:sp>
        <p:nvSpPr>
          <p:cNvPr id="19469" name="Text Box 13"/>
          <p:cNvSpPr txBox="1">
            <a:spLocks noChangeArrowheads="1"/>
          </p:cNvSpPr>
          <p:nvPr/>
        </p:nvSpPr>
        <p:spPr bwMode="auto">
          <a:xfrm>
            <a:off x="6969125" y="4800600"/>
            <a:ext cx="1528763" cy="457200"/>
          </a:xfrm>
          <a:prstGeom prst="rect">
            <a:avLst/>
          </a:prstGeom>
          <a:noFill/>
          <a:ln w="9525">
            <a:noFill/>
            <a:miter lim="800000"/>
            <a:headEnd/>
            <a:tailEnd/>
          </a:ln>
        </p:spPr>
        <p:txBody>
          <a:bodyPr wrap="none">
            <a:spAutoFit/>
          </a:bodyPr>
          <a:lstStyle/>
          <a:p>
            <a:pPr algn="ctr"/>
            <a:r>
              <a:rPr lang="en-US" sz="1200" b="1">
                <a:solidFill>
                  <a:schemeClr val="bg1"/>
                </a:solidFill>
              </a:rPr>
              <a:t>Execute numerical</a:t>
            </a:r>
            <a:br>
              <a:rPr lang="en-US" sz="1200" b="1">
                <a:solidFill>
                  <a:schemeClr val="bg1"/>
                </a:solidFill>
              </a:rPr>
            </a:br>
            <a:r>
              <a:rPr lang="en-US" sz="1200" b="1">
                <a:solidFill>
                  <a:schemeClr val="bg1"/>
                </a:solidFill>
              </a:rPr>
              <a:t>algorithms</a:t>
            </a:r>
          </a:p>
        </p:txBody>
      </p:sp>
      <p:sp>
        <p:nvSpPr>
          <p:cNvPr id="19470" name="Text Box 14"/>
          <p:cNvSpPr txBox="1">
            <a:spLocks noChangeArrowheads="1"/>
          </p:cNvSpPr>
          <p:nvPr/>
        </p:nvSpPr>
        <p:spPr bwMode="auto">
          <a:xfrm>
            <a:off x="7251700" y="4314825"/>
            <a:ext cx="963613" cy="457200"/>
          </a:xfrm>
          <a:prstGeom prst="rect">
            <a:avLst/>
          </a:prstGeom>
          <a:noFill/>
          <a:ln w="9525">
            <a:noFill/>
            <a:miter lim="800000"/>
            <a:headEnd/>
            <a:tailEnd/>
          </a:ln>
        </p:spPr>
        <p:txBody>
          <a:bodyPr wrap="none">
            <a:spAutoFit/>
          </a:bodyPr>
          <a:lstStyle/>
          <a:p>
            <a:pPr algn="ctr"/>
            <a:r>
              <a:rPr lang="en-US" sz="1200" b="1">
                <a:solidFill>
                  <a:schemeClr val="bg1"/>
                </a:solidFill>
              </a:rPr>
              <a:t>Numerical </a:t>
            </a:r>
            <a:br>
              <a:rPr lang="en-US" sz="1200" b="1">
                <a:solidFill>
                  <a:schemeClr val="bg1"/>
                </a:solidFill>
              </a:rPr>
            </a:br>
            <a:r>
              <a:rPr lang="en-US" sz="1200" b="1">
                <a:solidFill>
                  <a:schemeClr val="bg1"/>
                </a:solidFill>
              </a:rPr>
              <a:t>algorithms</a:t>
            </a:r>
          </a:p>
        </p:txBody>
      </p:sp>
      <p:sp>
        <p:nvSpPr>
          <p:cNvPr id="19471" name="Text Box 15"/>
          <p:cNvSpPr txBox="1">
            <a:spLocks noChangeArrowheads="1"/>
          </p:cNvSpPr>
          <p:nvPr/>
        </p:nvSpPr>
        <p:spPr bwMode="auto">
          <a:xfrm>
            <a:off x="576263" y="1235075"/>
            <a:ext cx="1557337" cy="822325"/>
          </a:xfrm>
          <a:prstGeom prst="rect">
            <a:avLst/>
          </a:prstGeom>
          <a:noFill/>
          <a:ln w="9525">
            <a:noFill/>
            <a:miter lim="800000"/>
            <a:headEnd/>
            <a:tailEnd/>
          </a:ln>
        </p:spPr>
        <p:txBody>
          <a:bodyPr wrap="none">
            <a:spAutoFit/>
          </a:bodyPr>
          <a:lstStyle/>
          <a:p>
            <a:pPr algn="ctr"/>
            <a:endParaRPr lang="en-US" sz="1200">
              <a:latin typeface="Arial Black" pitchFamily="34" charset="0"/>
            </a:endParaRPr>
          </a:p>
          <a:p>
            <a:pPr algn="ctr"/>
            <a:r>
              <a:rPr lang="en-US" sz="1200">
                <a:latin typeface="Arial Black" pitchFamily="34" charset="0"/>
              </a:rPr>
              <a:t>General purpose</a:t>
            </a:r>
            <a:br>
              <a:rPr lang="en-US" sz="1200">
                <a:latin typeface="Arial Black" pitchFamily="34" charset="0"/>
              </a:rPr>
            </a:br>
            <a:r>
              <a:rPr lang="en-US" sz="1200">
                <a:latin typeface="Arial Black" pitchFamily="34" charset="0"/>
              </a:rPr>
              <a:t>languages</a:t>
            </a:r>
          </a:p>
          <a:p>
            <a:pPr algn="ctr"/>
            <a:r>
              <a:rPr lang="en-US" sz="1200">
                <a:latin typeface="Arial Black" pitchFamily="34" charset="0"/>
              </a:rPr>
              <a:t>e.g. FORTRAN</a:t>
            </a:r>
          </a:p>
        </p:txBody>
      </p:sp>
      <p:sp>
        <p:nvSpPr>
          <p:cNvPr id="19472" name="Text Box 16"/>
          <p:cNvSpPr txBox="1">
            <a:spLocks noChangeArrowheads="1"/>
          </p:cNvSpPr>
          <p:nvPr/>
        </p:nvSpPr>
        <p:spPr bwMode="auto">
          <a:xfrm>
            <a:off x="2520950" y="1447800"/>
            <a:ext cx="2020888" cy="639763"/>
          </a:xfrm>
          <a:prstGeom prst="rect">
            <a:avLst/>
          </a:prstGeom>
          <a:noFill/>
          <a:ln w="9525">
            <a:noFill/>
            <a:miter lim="800000"/>
            <a:headEnd/>
            <a:tailEnd/>
          </a:ln>
        </p:spPr>
        <p:txBody>
          <a:bodyPr wrap="none">
            <a:spAutoFit/>
          </a:bodyPr>
          <a:lstStyle/>
          <a:p>
            <a:pPr algn="ctr"/>
            <a:r>
              <a:rPr lang="en-US" sz="1200">
                <a:latin typeface="Arial Black" pitchFamily="34" charset="0"/>
              </a:rPr>
              <a:t>Specialized numerical</a:t>
            </a:r>
          </a:p>
          <a:p>
            <a:pPr algn="ctr"/>
            <a:r>
              <a:rPr lang="en-US" sz="1200">
                <a:latin typeface="Arial Black" pitchFamily="34" charset="0"/>
              </a:rPr>
              <a:t>mathematics</a:t>
            </a:r>
          </a:p>
          <a:p>
            <a:pPr algn="ctr"/>
            <a:r>
              <a:rPr lang="en-US" sz="1200">
                <a:latin typeface="Arial Black" pitchFamily="34" charset="0"/>
              </a:rPr>
              <a:t>e.g. NAG, MATLAB</a:t>
            </a:r>
          </a:p>
        </p:txBody>
      </p:sp>
      <p:sp>
        <p:nvSpPr>
          <p:cNvPr id="19473" name="Text Box 17"/>
          <p:cNvSpPr txBox="1">
            <a:spLocks noChangeArrowheads="1"/>
          </p:cNvSpPr>
          <p:nvPr/>
        </p:nvSpPr>
        <p:spPr bwMode="auto">
          <a:xfrm>
            <a:off x="4953000" y="1447800"/>
            <a:ext cx="1258888" cy="639763"/>
          </a:xfrm>
          <a:prstGeom prst="rect">
            <a:avLst/>
          </a:prstGeom>
          <a:noFill/>
          <a:ln w="9525">
            <a:noFill/>
            <a:miter lim="800000"/>
            <a:headEnd/>
            <a:tailEnd/>
          </a:ln>
        </p:spPr>
        <p:txBody>
          <a:bodyPr wrap="none">
            <a:spAutoFit/>
          </a:bodyPr>
          <a:lstStyle/>
          <a:p>
            <a:pPr algn="ctr"/>
            <a:r>
              <a:rPr lang="en-US" sz="1200">
                <a:latin typeface="Arial Black" pitchFamily="34" charset="0"/>
              </a:rPr>
              <a:t>State-based</a:t>
            </a:r>
          </a:p>
          <a:p>
            <a:pPr algn="ctr"/>
            <a:r>
              <a:rPr lang="en-US" sz="1200">
                <a:latin typeface="Arial Black" pitchFamily="34" charset="0"/>
              </a:rPr>
              <a:t>simulation</a:t>
            </a:r>
          </a:p>
          <a:p>
            <a:pPr algn="ctr"/>
            <a:r>
              <a:rPr lang="en-US" sz="1200">
                <a:latin typeface="Arial Black" pitchFamily="34" charset="0"/>
              </a:rPr>
              <a:t>e.g. Simulink</a:t>
            </a:r>
          </a:p>
        </p:txBody>
      </p:sp>
      <p:sp>
        <p:nvSpPr>
          <p:cNvPr id="19474" name="Text Box 18"/>
          <p:cNvSpPr txBox="1">
            <a:spLocks noChangeArrowheads="1"/>
          </p:cNvSpPr>
          <p:nvPr/>
        </p:nvSpPr>
        <p:spPr bwMode="auto">
          <a:xfrm>
            <a:off x="6858000" y="1447800"/>
            <a:ext cx="1681163" cy="646113"/>
          </a:xfrm>
          <a:prstGeom prst="rect">
            <a:avLst/>
          </a:prstGeom>
          <a:noFill/>
          <a:ln w="9525">
            <a:noFill/>
            <a:miter lim="800000"/>
            <a:headEnd/>
            <a:tailEnd/>
          </a:ln>
        </p:spPr>
        <p:txBody>
          <a:bodyPr wrap="none">
            <a:spAutoFit/>
          </a:bodyPr>
          <a:lstStyle/>
          <a:p>
            <a:pPr algn="ctr"/>
            <a:r>
              <a:rPr lang="en-US" sz="1200">
                <a:latin typeface="Arial Black" pitchFamily="34" charset="0"/>
              </a:rPr>
              <a:t>Acausal modeling</a:t>
            </a:r>
            <a:br>
              <a:rPr lang="en-US" sz="1200">
                <a:latin typeface="Arial Black" pitchFamily="34" charset="0"/>
              </a:rPr>
            </a:br>
            <a:r>
              <a:rPr lang="en-US" sz="1200">
                <a:latin typeface="Arial Black" pitchFamily="34" charset="0"/>
              </a:rPr>
              <a:t>environments</a:t>
            </a:r>
          </a:p>
          <a:p>
            <a:pPr algn="ctr"/>
            <a:r>
              <a:rPr lang="en-US" sz="1200">
                <a:latin typeface="Arial Black" pitchFamily="34" charset="0"/>
              </a:rPr>
              <a:t>e.g. MapleSim</a:t>
            </a:r>
          </a:p>
        </p:txBody>
      </p:sp>
      <p:sp>
        <p:nvSpPr>
          <p:cNvPr id="19475" name="Text Box 19"/>
          <p:cNvSpPr txBox="1">
            <a:spLocks noChangeArrowheads="1"/>
          </p:cNvSpPr>
          <p:nvPr/>
        </p:nvSpPr>
        <p:spPr bwMode="auto">
          <a:xfrm>
            <a:off x="7004050" y="3800475"/>
            <a:ext cx="1457325" cy="274638"/>
          </a:xfrm>
          <a:prstGeom prst="rect">
            <a:avLst/>
          </a:prstGeom>
          <a:noFill/>
          <a:ln w="9525">
            <a:noFill/>
            <a:miter lim="800000"/>
            <a:headEnd/>
            <a:tailEnd/>
          </a:ln>
        </p:spPr>
        <p:txBody>
          <a:bodyPr wrap="none">
            <a:spAutoFit/>
          </a:bodyPr>
          <a:lstStyle/>
          <a:p>
            <a:pPr algn="ctr"/>
            <a:r>
              <a:rPr lang="en-US" sz="1200" b="1">
                <a:solidFill>
                  <a:schemeClr val="bg1"/>
                </a:solidFill>
              </a:rPr>
              <a:t>Simulation model</a:t>
            </a:r>
          </a:p>
        </p:txBody>
      </p:sp>
      <p:sp>
        <p:nvSpPr>
          <p:cNvPr id="19476" name="Freeform 20"/>
          <p:cNvSpPr>
            <a:spLocks/>
          </p:cNvSpPr>
          <p:nvPr/>
        </p:nvSpPr>
        <p:spPr bwMode="auto">
          <a:xfrm>
            <a:off x="2438400" y="3971925"/>
            <a:ext cx="2066925" cy="1362075"/>
          </a:xfrm>
          <a:custGeom>
            <a:avLst/>
            <a:gdLst>
              <a:gd name="T0" fmla="*/ 0 w 1302"/>
              <a:gd name="T1" fmla="*/ 2147483647 h 858"/>
              <a:gd name="T2" fmla="*/ 0 w 1302"/>
              <a:gd name="T3" fmla="*/ 786288725 h 858"/>
              <a:gd name="T4" fmla="*/ 2147483647 w 1302"/>
              <a:gd name="T5" fmla="*/ 0 h 858"/>
              <a:gd name="T6" fmla="*/ 2147483647 w 1302"/>
              <a:gd name="T7" fmla="*/ 2147483647 h 858"/>
              <a:gd name="T8" fmla="*/ 0 w 1302"/>
              <a:gd name="T9" fmla="*/ 2147483647 h 858"/>
              <a:gd name="T10" fmla="*/ 0 60000 65536"/>
              <a:gd name="T11" fmla="*/ 0 60000 65536"/>
              <a:gd name="T12" fmla="*/ 0 60000 65536"/>
              <a:gd name="T13" fmla="*/ 0 60000 65536"/>
              <a:gd name="T14" fmla="*/ 0 60000 65536"/>
              <a:gd name="T15" fmla="*/ 0 w 1302"/>
              <a:gd name="T16" fmla="*/ 0 h 858"/>
              <a:gd name="T17" fmla="*/ 1302 w 1302"/>
              <a:gd name="T18" fmla="*/ 858 h 858"/>
            </a:gdLst>
            <a:ahLst/>
            <a:cxnLst>
              <a:cxn ang="T10">
                <a:pos x="T0" y="T1"/>
              </a:cxn>
              <a:cxn ang="T11">
                <a:pos x="T2" y="T3"/>
              </a:cxn>
              <a:cxn ang="T12">
                <a:pos x="T4" y="T5"/>
              </a:cxn>
              <a:cxn ang="T13">
                <a:pos x="T6" y="T7"/>
              </a:cxn>
              <a:cxn ang="T14">
                <a:pos x="T8" y="T9"/>
              </a:cxn>
            </a:cxnLst>
            <a:rect l="T15" t="T16" r="T17" b="T18"/>
            <a:pathLst>
              <a:path w="1302" h="858">
                <a:moveTo>
                  <a:pt x="0" y="858"/>
                </a:moveTo>
                <a:lnTo>
                  <a:pt x="0" y="312"/>
                </a:lnTo>
                <a:lnTo>
                  <a:pt x="1302" y="0"/>
                </a:lnTo>
                <a:lnTo>
                  <a:pt x="1296" y="858"/>
                </a:lnTo>
                <a:lnTo>
                  <a:pt x="0" y="858"/>
                </a:lnTo>
                <a:close/>
              </a:path>
            </a:pathLst>
          </a:custGeom>
          <a:solidFill>
            <a:schemeClr val="accent2"/>
          </a:solidFill>
          <a:ln w="9525">
            <a:noFill/>
            <a:round/>
            <a:headEnd/>
            <a:tailEnd/>
          </a:ln>
        </p:spPr>
        <p:txBody>
          <a:bodyPr/>
          <a:lstStyle/>
          <a:p>
            <a:endParaRPr lang="en-US"/>
          </a:p>
        </p:txBody>
      </p:sp>
      <p:sp>
        <p:nvSpPr>
          <p:cNvPr id="19477" name="Freeform 21"/>
          <p:cNvSpPr>
            <a:spLocks/>
          </p:cNvSpPr>
          <p:nvPr/>
        </p:nvSpPr>
        <p:spPr bwMode="auto">
          <a:xfrm>
            <a:off x="4562475" y="3486150"/>
            <a:ext cx="2057400" cy="1857375"/>
          </a:xfrm>
          <a:custGeom>
            <a:avLst/>
            <a:gdLst>
              <a:gd name="T0" fmla="*/ 0 w 1296"/>
              <a:gd name="T1" fmla="*/ 2147483647 h 1170"/>
              <a:gd name="T2" fmla="*/ 0 w 1296"/>
              <a:gd name="T3" fmla="*/ 771167689 h 1170"/>
              <a:gd name="T4" fmla="*/ 2147483647 w 1296"/>
              <a:gd name="T5" fmla="*/ 0 h 1170"/>
              <a:gd name="T6" fmla="*/ 2147483647 w 1296"/>
              <a:gd name="T7" fmla="*/ 2147483647 h 1170"/>
              <a:gd name="T8" fmla="*/ 0 w 1296"/>
              <a:gd name="T9" fmla="*/ 2147483647 h 1170"/>
              <a:gd name="T10" fmla="*/ 0 60000 65536"/>
              <a:gd name="T11" fmla="*/ 0 60000 65536"/>
              <a:gd name="T12" fmla="*/ 0 60000 65536"/>
              <a:gd name="T13" fmla="*/ 0 60000 65536"/>
              <a:gd name="T14" fmla="*/ 0 60000 65536"/>
              <a:gd name="T15" fmla="*/ 0 w 1296"/>
              <a:gd name="T16" fmla="*/ 0 h 1170"/>
              <a:gd name="T17" fmla="*/ 1296 w 1296"/>
              <a:gd name="T18" fmla="*/ 1170 h 1170"/>
            </a:gdLst>
            <a:ahLst/>
            <a:cxnLst>
              <a:cxn ang="T10">
                <a:pos x="T0" y="T1"/>
              </a:cxn>
              <a:cxn ang="T11">
                <a:pos x="T2" y="T3"/>
              </a:cxn>
              <a:cxn ang="T12">
                <a:pos x="T4" y="T5"/>
              </a:cxn>
              <a:cxn ang="T13">
                <a:pos x="T6" y="T7"/>
              </a:cxn>
              <a:cxn ang="T14">
                <a:pos x="T8" y="T9"/>
              </a:cxn>
            </a:cxnLst>
            <a:rect l="T15" t="T16" r="T17" b="T18"/>
            <a:pathLst>
              <a:path w="1296" h="1170">
                <a:moveTo>
                  <a:pt x="0" y="1170"/>
                </a:moveTo>
                <a:lnTo>
                  <a:pt x="0" y="306"/>
                </a:lnTo>
                <a:lnTo>
                  <a:pt x="1290" y="0"/>
                </a:lnTo>
                <a:lnTo>
                  <a:pt x="1296" y="1170"/>
                </a:lnTo>
                <a:lnTo>
                  <a:pt x="0" y="1170"/>
                </a:lnTo>
                <a:close/>
              </a:path>
            </a:pathLst>
          </a:custGeom>
          <a:solidFill>
            <a:schemeClr val="accent2"/>
          </a:solidFill>
          <a:ln w="9525">
            <a:noFill/>
            <a:round/>
            <a:headEnd/>
            <a:tailEnd/>
          </a:ln>
        </p:spPr>
        <p:txBody>
          <a:bodyPr/>
          <a:lstStyle/>
          <a:p>
            <a:endParaRPr lang="en-US"/>
          </a:p>
        </p:txBody>
      </p:sp>
      <p:sp>
        <p:nvSpPr>
          <p:cNvPr id="19478" name="Text Box 22"/>
          <p:cNvSpPr txBox="1">
            <a:spLocks noChangeArrowheads="1"/>
          </p:cNvSpPr>
          <p:nvPr/>
        </p:nvSpPr>
        <p:spPr bwMode="auto">
          <a:xfrm>
            <a:off x="2735263" y="2362200"/>
            <a:ext cx="1462087" cy="274638"/>
          </a:xfrm>
          <a:prstGeom prst="rect">
            <a:avLst/>
          </a:prstGeom>
          <a:noFill/>
          <a:ln w="9525">
            <a:noFill/>
            <a:miter lim="800000"/>
            <a:headEnd/>
            <a:tailEnd/>
          </a:ln>
        </p:spPr>
        <p:txBody>
          <a:bodyPr wrap="none">
            <a:spAutoFit/>
          </a:bodyPr>
          <a:lstStyle/>
          <a:p>
            <a:pPr algn="ctr"/>
            <a:r>
              <a:rPr lang="en-US" sz="1200" b="1">
                <a:solidFill>
                  <a:schemeClr val="bg1"/>
                </a:solidFill>
              </a:rPr>
              <a:t>Problem Analysis</a:t>
            </a:r>
          </a:p>
        </p:txBody>
      </p:sp>
      <p:sp>
        <p:nvSpPr>
          <p:cNvPr id="19479" name="Text Box 23"/>
          <p:cNvSpPr txBox="1">
            <a:spLocks noChangeArrowheads="1"/>
          </p:cNvSpPr>
          <p:nvPr/>
        </p:nvSpPr>
        <p:spPr bwMode="auto">
          <a:xfrm>
            <a:off x="4854575" y="2362200"/>
            <a:ext cx="1462088" cy="274638"/>
          </a:xfrm>
          <a:prstGeom prst="rect">
            <a:avLst/>
          </a:prstGeom>
          <a:noFill/>
          <a:ln w="9525">
            <a:noFill/>
            <a:miter lim="800000"/>
            <a:headEnd/>
            <a:tailEnd/>
          </a:ln>
        </p:spPr>
        <p:txBody>
          <a:bodyPr wrap="none">
            <a:spAutoFit/>
          </a:bodyPr>
          <a:lstStyle/>
          <a:p>
            <a:pPr algn="ctr"/>
            <a:r>
              <a:rPr lang="en-US" sz="1200" b="1">
                <a:solidFill>
                  <a:schemeClr val="bg1"/>
                </a:solidFill>
              </a:rPr>
              <a:t>Problem Analysis</a:t>
            </a:r>
          </a:p>
        </p:txBody>
      </p:sp>
      <p:sp>
        <p:nvSpPr>
          <p:cNvPr id="19480" name="Text Box 24"/>
          <p:cNvSpPr txBox="1">
            <a:spLocks noChangeArrowheads="1"/>
          </p:cNvSpPr>
          <p:nvPr/>
        </p:nvSpPr>
        <p:spPr bwMode="auto">
          <a:xfrm>
            <a:off x="2690813" y="2819400"/>
            <a:ext cx="1550987" cy="274638"/>
          </a:xfrm>
          <a:prstGeom prst="rect">
            <a:avLst/>
          </a:prstGeom>
          <a:noFill/>
          <a:ln w="9525">
            <a:noFill/>
            <a:miter lim="800000"/>
            <a:headEnd/>
            <a:tailEnd/>
          </a:ln>
        </p:spPr>
        <p:txBody>
          <a:bodyPr wrap="none">
            <a:spAutoFit/>
          </a:bodyPr>
          <a:lstStyle/>
          <a:p>
            <a:pPr algn="ctr"/>
            <a:r>
              <a:rPr lang="en-US" sz="1200" b="1">
                <a:solidFill>
                  <a:schemeClr val="bg1"/>
                </a:solidFill>
              </a:rPr>
              <a:t>Intuition &amp; physics</a:t>
            </a:r>
          </a:p>
        </p:txBody>
      </p:sp>
      <p:sp>
        <p:nvSpPr>
          <p:cNvPr id="19481" name="Text Box 25"/>
          <p:cNvSpPr txBox="1">
            <a:spLocks noChangeArrowheads="1"/>
          </p:cNvSpPr>
          <p:nvPr/>
        </p:nvSpPr>
        <p:spPr bwMode="auto">
          <a:xfrm>
            <a:off x="4810125" y="2819400"/>
            <a:ext cx="1550988" cy="274638"/>
          </a:xfrm>
          <a:prstGeom prst="rect">
            <a:avLst/>
          </a:prstGeom>
          <a:noFill/>
          <a:ln w="9525">
            <a:noFill/>
            <a:miter lim="800000"/>
            <a:headEnd/>
            <a:tailEnd/>
          </a:ln>
        </p:spPr>
        <p:txBody>
          <a:bodyPr wrap="none">
            <a:spAutoFit/>
          </a:bodyPr>
          <a:lstStyle/>
          <a:p>
            <a:pPr algn="ctr"/>
            <a:r>
              <a:rPr lang="en-US" sz="1200" b="1">
                <a:solidFill>
                  <a:schemeClr val="bg1"/>
                </a:solidFill>
              </a:rPr>
              <a:t>Intuition &amp; physics</a:t>
            </a:r>
          </a:p>
        </p:txBody>
      </p:sp>
      <p:sp>
        <p:nvSpPr>
          <p:cNvPr id="19482" name="Text Box 26"/>
          <p:cNvSpPr txBox="1">
            <a:spLocks noChangeArrowheads="1"/>
          </p:cNvSpPr>
          <p:nvPr/>
        </p:nvSpPr>
        <p:spPr bwMode="auto">
          <a:xfrm>
            <a:off x="2771775" y="3276600"/>
            <a:ext cx="1389063" cy="274638"/>
          </a:xfrm>
          <a:prstGeom prst="rect">
            <a:avLst/>
          </a:prstGeom>
          <a:noFill/>
          <a:ln w="9525">
            <a:noFill/>
            <a:miter lim="800000"/>
            <a:headEnd/>
            <a:tailEnd/>
          </a:ln>
        </p:spPr>
        <p:txBody>
          <a:bodyPr wrap="none">
            <a:spAutoFit/>
          </a:bodyPr>
          <a:lstStyle/>
          <a:p>
            <a:pPr algn="ctr"/>
            <a:r>
              <a:rPr lang="en-US" sz="1200" b="1">
                <a:solidFill>
                  <a:schemeClr val="bg1"/>
                </a:solidFill>
              </a:rPr>
              <a:t>Model equations</a:t>
            </a:r>
          </a:p>
        </p:txBody>
      </p:sp>
      <p:sp>
        <p:nvSpPr>
          <p:cNvPr id="19483" name="Text Box 27"/>
          <p:cNvSpPr txBox="1">
            <a:spLocks noChangeArrowheads="1"/>
          </p:cNvSpPr>
          <p:nvPr/>
        </p:nvSpPr>
        <p:spPr bwMode="auto">
          <a:xfrm>
            <a:off x="4891088" y="3276600"/>
            <a:ext cx="1389062" cy="274638"/>
          </a:xfrm>
          <a:prstGeom prst="rect">
            <a:avLst/>
          </a:prstGeom>
          <a:noFill/>
          <a:ln w="9525">
            <a:noFill/>
            <a:miter lim="800000"/>
            <a:headEnd/>
            <a:tailEnd/>
          </a:ln>
        </p:spPr>
        <p:txBody>
          <a:bodyPr wrap="none">
            <a:spAutoFit/>
          </a:bodyPr>
          <a:lstStyle/>
          <a:p>
            <a:pPr algn="ctr"/>
            <a:r>
              <a:rPr lang="en-US" sz="1200" b="1">
                <a:solidFill>
                  <a:schemeClr val="bg1"/>
                </a:solidFill>
              </a:rPr>
              <a:t>Model equations</a:t>
            </a:r>
          </a:p>
        </p:txBody>
      </p:sp>
      <p:sp>
        <p:nvSpPr>
          <p:cNvPr id="19484" name="Text Box 28"/>
          <p:cNvSpPr txBox="1">
            <a:spLocks noChangeArrowheads="1"/>
          </p:cNvSpPr>
          <p:nvPr/>
        </p:nvSpPr>
        <p:spPr bwMode="auto">
          <a:xfrm>
            <a:off x="2701925" y="4800600"/>
            <a:ext cx="1528763" cy="457200"/>
          </a:xfrm>
          <a:prstGeom prst="rect">
            <a:avLst/>
          </a:prstGeom>
          <a:noFill/>
          <a:ln w="9525">
            <a:noFill/>
            <a:miter lim="800000"/>
            <a:headEnd/>
            <a:tailEnd/>
          </a:ln>
        </p:spPr>
        <p:txBody>
          <a:bodyPr wrap="none">
            <a:spAutoFit/>
          </a:bodyPr>
          <a:lstStyle/>
          <a:p>
            <a:pPr algn="ctr"/>
            <a:r>
              <a:rPr lang="en-US" sz="1200" b="1">
                <a:solidFill>
                  <a:schemeClr val="bg1"/>
                </a:solidFill>
              </a:rPr>
              <a:t>Execute numerical</a:t>
            </a:r>
            <a:br>
              <a:rPr lang="en-US" sz="1200" b="1">
                <a:solidFill>
                  <a:schemeClr val="bg1"/>
                </a:solidFill>
              </a:rPr>
            </a:br>
            <a:r>
              <a:rPr lang="en-US" sz="1200" b="1">
                <a:solidFill>
                  <a:schemeClr val="bg1"/>
                </a:solidFill>
              </a:rPr>
              <a:t>algorithms</a:t>
            </a:r>
          </a:p>
        </p:txBody>
      </p:sp>
      <p:sp>
        <p:nvSpPr>
          <p:cNvPr id="19485" name="Text Box 29"/>
          <p:cNvSpPr txBox="1">
            <a:spLocks noChangeArrowheads="1"/>
          </p:cNvSpPr>
          <p:nvPr/>
        </p:nvSpPr>
        <p:spPr bwMode="auto">
          <a:xfrm>
            <a:off x="4821238" y="4800600"/>
            <a:ext cx="1528762" cy="457200"/>
          </a:xfrm>
          <a:prstGeom prst="rect">
            <a:avLst/>
          </a:prstGeom>
          <a:noFill/>
          <a:ln w="9525">
            <a:noFill/>
            <a:miter lim="800000"/>
            <a:headEnd/>
            <a:tailEnd/>
          </a:ln>
        </p:spPr>
        <p:txBody>
          <a:bodyPr wrap="none">
            <a:spAutoFit/>
          </a:bodyPr>
          <a:lstStyle/>
          <a:p>
            <a:pPr algn="ctr"/>
            <a:r>
              <a:rPr lang="en-US" sz="1200" b="1">
                <a:solidFill>
                  <a:schemeClr val="bg1"/>
                </a:solidFill>
              </a:rPr>
              <a:t>Execute numerical</a:t>
            </a:r>
            <a:br>
              <a:rPr lang="en-US" sz="1200" b="1">
                <a:solidFill>
                  <a:schemeClr val="bg1"/>
                </a:solidFill>
              </a:rPr>
            </a:br>
            <a:r>
              <a:rPr lang="en-US" sz="1200" b="1">
                <a:solidFill>
                  <a:schemeClr val="bg1"/>
                </a:solidFill>
              </a:rPr>
              <a:t>algorithms</a:t>
            </a:r>
          </a:p>
        </p:txBody>
      </p:sp>
      <p:sp>
        <p:nvSpPr>
          <p:cNvPr id="19486" name="Text Box 30"/>
          <p:cNvSpPr txBox="1">
            <a:spLocks noChangeArrowheads="1"/>
          </p:cNvSpPr>
          <p:nvPr/>
        </p:nvSpPr>
        <p:spPr bwMode="auto">
          <a:xfrm>
            <a:off x="2984500" y="4238625"/>
            <a:ext cx="963613" cy="457200"/>
          </a:xfrm>
          <a:prstGeom prst="rect">
            <a:avLst/>
          </a:prstGeom>
          <a:noFill/>
          <a:ln w="9525">
            <a:noFill/>
            <a:miter lim="800000"/>
            <a:headEnd/>
            <a:tailEnd/>
          </a:ln>
        </p:spPr>
        <p:txBody>
          <a:bodyPr wrap="none">
            <a:spAutoFit/>
          </a:bodyPr>
          <a:lstStyle/>
          <a:p>
            <a:pPr algn="ctr"/>
            <a:r>
              <a:rPr lang="en-US" sz="1200" b="1">
                <a:solidFill>
                  <a:schemeClr val="bg1"/>
                </a:solidFill>
              </a:rPr>
              <a:t>Numerical </a:t>
            </a:r>
            <a:br>
              <a:rPr lang="en-US" sz="1200" b="1">
                <a:solidFill>
                  <a:schemeClr val="bg1"/>
                </a:solidFill>
              </a:rPr>
            </a:br>
            <a:r>
              <a:rPr lang="en-US" sz="1200" b="1">
                <a:solidFill>
                  <a:schemeClr val="bg1"/>
                </a:solidFill>
              </a:rPr>
              <a:t>algorithms</a:t>
            </a:r>
          </a:p>
        </p:txBody>
      </p:sp>
      <p:sp>
        <p:nvSpPr>
          <p:cNvPr id="19487" name="Text Box 31"/>
          <p:cNvSpPr txBox="1">
            <a:spLocks noChangeArrowheads="1"/>
          </p:cNvSpPr>
          <p:nvPr/>
        </p:nvSpPr>
        <p:spPr bwMode="auto">
          <a:xfrm>
            <a:off x="5103813" y="4238625"/>
            <a:ext cx="963612" cy="457200"/>
          </a:xfrm>
          <a:prstGeom prst="rect">
            <a:avLst/>
          </a:prstGeom>
          <a:noFill/>
          <a:ln w="9525">
            <a:noFill/>
            <a:miter lim="800000"/>
            <a:headEnd/>
            <a:tailEnd/>
          </a:ln>
        </p:spPr>
        <p:txBody>
          <a:bodyPr wrap="none">
            <a:spAutoFit/>
          </a:bodyPr>
          <a:lstStyle/>
          <a:p>
            <a:pPr algn="ctr"/>
            <a:r>
              <a:rPr lang="en-US" sz="1200" b="1">
                <a:solidFill>
                  <a:schemeClr val="bg1"/>
                </a:solidFill>
              </a:rPr>
              <a:t>Numerical </a:t>
            </a:r>
            <a:br>
              <a:rPr lang="en-US" sz="1200" b="1">
                <a:solidFill>
                  <a:schemeClr val="bg1"/>
                </a:solidFill>
              </a:rPr>
            </a:br>
            <a:r>
              <a:rPr lang="en-US" sz="1200" b="1">
                <a:solidFill>
                  <a:schemeClr val="bg1"/>
                </a:solidFill>
              </a:rPr>
              <a:t>algorithms</a:t>
            </a:r>
          </a:p>
        </p:txBody>
      </p:sp>
      <p:sp>
        <p:nvSpPr>
          <p:cNvPr id="19488" name="Rectangle 32"/>
          <p:cNvSpPr>
            <a:spLocks noChangeArrowheads="1"/>
          </p:cNvSpPr>
          <p:nvPr/>
        </p:nvSpPr>
        <p:spPr bwMode="auto">
          <a:xfrm>
            <a:off x="304800" y="2209800"/>
            <a:ext cx="2057400" cy="3121025"/>
          </a:xfrm>
          <a:prstGeom prst="rect">
            <a:avLst/>
          </a:prstGeom>
          <a:solidFill>
            <a:srgbClr val="FF5D5D"/>
          </a:solidFill>
          <a:ln w="9525">
            <a:noFill/>
            <a:miter lim="800000"/>
            <a:headEnd/>
            <a:tailEnd/>
          </a:ln>
        </p:spPr>
        <p:txBody>
          <a:bodyPr/>
          <a:lstStyle/>
          <a:p>
            <a:endParaRPr lang="en-US"/>
          </a:p>
        </p:txBody>
      </p:sp>
      <p:sp>
        <p:nvSpPr>
          <p:cNvPr id="19489" name="Text Box 33"/>
          <p:cNvSpPr txBox="1">
            <a:spLocks noChangeArrowheads="1"/>
          </p:cNvSpPr>
          <p:nvPr/>
        </p:nvSpPr>
        <p:spPr bwMode="auto">
          <a:xfrm>
            <a:off x="603250" y="2371725"/>
            <a:ext cx="1462088" cy="274638"/>
          </a:xfrm>
          <a:prstGeom prst="rect">
            <a:avLst/>
          </a:prstGeom>
          <a:noFill/>
          <a:ln w="9525">
            <a:noFill/>
            <a:miter lim="800000"/>
            <a:headEnd/>
            <a:tailEnd/>
          </a:ln>
        </p:spPr>
        <p:txBody>
          <a:bodyPr wrap="none">
            <a:spAutoFit/>
          </a:bodyPr>
          <a:lstStyle/>
          <a:p>
            <a:pPr algn="ctr"/>
            <a:r>
              <a:rPr lang="en-US" sz="1200" b="1">
                <a:solidFill>
                  <a:schemeClr val="bg1"/>
                </a:solidFill>
              </a:rPr>
              <a:t>Problem Analysis</a:t>
            </a:r>
          </a:p>
        </p:txBody>
      </p:sp>
      <p:sp>
        <p:nvSpPr>
          <p:cNvPr id="19490" name="Text Box 34"/>
          <p:cNvSpPr txBox="1">
            <a:spLocks noChangeArrowheads="1"/>
          </p:cNvSpPr>
          <p:nvPr/>
        </p:nvSpPr>
        <p:spPr bwMode="auto">
          <a:xfrm>
            <a:off x="558800" y="2828925"/>
            <a:ext cx="1550988" cy="274638"/>
          </a:xfrm>
          <a:prstGeom prst="rect">
            <a:avLst/>
          </a:prstGeom>
          <a:noFill/>
          <a:ln w="9525">
            <a:noFill/>
            <a:miter lim="800000"/>
            <a:headEnd/>
            <a:tailEnd/>
          </a:ln>
        </p:spPr>
        <p:txBody>
          <a:bodyPr wrap="none">
            <a:spAutoFit/>
          </a:bodyPr>
          <a:lstStyle/>
          <a:p>
            <a:pPr algn="ctr"/>
            <a:r>
              <a:rPr lang="en-US" sz="1200" b="1">
                <a:solidFill>
                  <a:schemeClr val="bg1"/>
                </a:solidFill>
              </a:rPr>
              <a:t>Intuition &amp; physics</a:t>
            </a:r>
          </a:p>
        </p:txBody>
      </p:sp>
      <p:sp>
        <p:nvSpPr>
          <p:cNvPr id="19491" name="Text Box 35"/>
          <p:cNvSpPr txBox="1">
            <a:spLocks noChangeArrowheads="1"/>
          </p:cNvSpPr>
          <p:nvPr/>
        </p:nvSpPr>
        <p:spPr bwMode="auto">
          <a:xfrm>
            <a:off x="639763" y="3286125"/>
            <a:ext cx="1389062" cy="274638"/>
          </a:xfrm>
          <a:prstGeom prst="rect">
            <a:avLst/>
          </a:prstGeom>
          <a:noFill/>
          <a:ln w="9525">
            <a:noFill/>
            <a:miter lim="800000"/>
            <a:headEnd/>
            <a:tailEnd/>
          </a:ln>
        </p:spPr>
        <p:txBody>
          <a:bodyPr wrap="none">
            <a:spAutoFit/>
          </a:bodyPr>
          <a:lstStyle/>
          <a:p>
            <a:pPr algn="ctr"/>
            <a:r>
              <a:rPr lang="en-US" sz="1200" b="1">
                <a:solidFill>
                  <a:schemeClr val="bg1"/>
                </a:solidFill>
              </a:rPr>
              <a:t>Model equations</a:t>
            </a:r>
          </a:p>
        </p:txBody>
      </p:sp>
      <p:sp>
        <p:nvSpPr>
          <p:cNvPr id="19492" name="Text Box 36"/>
          <p:cNvSpPr txBox="1">
            <a:spLocks noChangeArrowheads="1"/>
          </p:cNvSpPr>
          <p:nvPr/>
        </p:nvSpPr>
        <p:spPr bwMode="auto">
          <a:xfrm>
            <a:off x="852488" y="4248150"/>
            <a:ext cx="963612" cy="457200"/>
          </a:xfrm>
          <a:prstGeom prst="rect">
            <a:avLst/>
          </a:prstGeom>
          <a:noFill/>
          <a:ln w="9525">
            <a:noFill/>
            <a:miter lim="800000"/>
            <a:headEnd/>
            <a:tailEnd/>
          </a:ln>
        </p:spPr>
        <p:txBody>
          <a:bodyPr wrap="none">
            <a:spAutoFit/>
          </a:bodyPr>
          <a:lstStyle/>
          <a:p>
            <a:pPr algn="ctr"/>
            <a:r>
              <a:rPr lang="en-US" sz="1200" b="1">
                <a:solidFill>
                  <a:schemeClr val="bg1"/>
                </a:solidFill>
              </a:rPr>
              <a:t>Numerical </a:t>
            </a:r>
            <a:br>
              <a:rPr lang="en-US" sz="1200" b="1">
                <a:solidFill>
                  <a:schemeClr val="bg1"/>
                </a:solidFill>
              </a:rPr>
            </a:br>
            <a:r>
              <a:rPr lang="en-US" sz="1200" b="1">
                <a:solidFill>
                  <a:schemeClr val="bg1"/>
                </a:solidFill>
              </a:rPr>
              <a:t>algorithms</a:t>
            </a:r>
          </a:p>
        </p:txBody>
      </p:sp>
      <p:sp>
        <p:nvSpPr>
          <p:cNvPr id="19493" name="Freeform 37"/>
          <p:cNvSpPr>
            <a:spLocks/>
          </p:cNvSpPr>
          <p:nvPr/>
        </p:nvSpPr>
        <p:spPr bwMode="auto">
          <a:xfrm>
            <a:off x="304800" y="4476750"/>
            <a:ext cx="2057400" cy="866775"/>
          </a:xfrm>
          <a:custGeom>
            <a:avLst/>
            <a:gdLst>
              <a:gd name="T0" fmla="*/ 0 w 1296"/>
              <a:gd name="T1" fmla="*/ 1376005094 h 546"/>
              <a:gd name="T2" fmla="*/ 0 w 1296"/>
              <a:gd name="T3" fmla="*/ 771167666 h 546"/>
              <a:gd name="T4" fmla="*/ 2147483647 w 1296"/>
              <a:gd name="T5" fmla="*/ 0 h 546"/>
              <a:gd name="T6" fmla="*/ 2147483647 w 1296"/>
              <a:gd name="T7" fmla="*/ 1376005094 h 546"/>
              <a:gd name="T8" fmla="*/ 0 w 1296"/>
              <a:gd name="T9" fmla="*/ 1376005094 h 546"/>
              <a:gd name="T10" fmla="*/ 0 60000 65536"/>
              <a:gd name="T11" fmla="*/ 0 60000 65536"/>
              <a:gd name="T12" fmla="*/ 0 60000 65536"/>
              <a:gd name="T13" fmla="*/ 0 60000 65536"/>
              <a:gd name="T14" fmla="*/ 0 60000 65536"/>
              <a:gd name="T15" fmla="*/ 0 w 1296"/>
              <a:gd name="T16" fmla="*/ 0 h 546"/>
              <a:gd name="T17" fmla="*/ 1296 w 1296"/>
              <a:gd name="T18" fmla="*/ 546 h 546"/>
            </a:gdLst>
            <a:ahLst/>
            <a:cxnLst>
              <a:cxn ang="T10">
                <a:pos x="T0" y="T1"/>
              </a:cxn>
              <a:cxn ang="T11">
                <a:pos x="T2" y="T3"/>
              </a:cxn>
              <a:cxn ang="T12">
                <a:pos x="T4" y="T5"/>
              </a:cxn>
              <a:cxn ang="T13">
                <a:pos x="T6" y="T7"/>
              </a:cxn>
              <a:cxn ang="T14">
                <a:pos x="T8" y="T9"/>
              </a:cxn>
            </a:cxnLst>
            <a:rect l="T15" t="T16" r="T17" b="T18"/>
            <a:pathLst>
              <a:path w="1296" h="546">
                <a:moveTo>
                  <a:pt x="0" y="546"/>
                </a:moveTo>
                <a:lnTo>
                  <a:pt x="0" y="306"/>
                </a:lnTo>
                <a:lnTo>
                  <a:pt x="1296" y="0"/>
                </a:lnTo>
                <a:lnTo>
                  <a:pt x="1296" y="546"/>
                </a:lnTo>
                <a:lnTo>
                  <a:pt x="0" y="546"/>
                </a:lnTo>
                <a:close/>
              </a:path>
            </a:pathLst>
          </a:custGeom>
          <a:solidFill>
            <a:schemeClr val="accent2"/>
          </a:solidFill>
          <a:ln w="9525">
            <a:noFill/>
            <a:round/>
            <a:headEnd/>
            <a:tailEnd/>
          </a:ln>
        </p:spPr>
        <p:txBody>
          <a:bodyPr/>
          <a:lstStyle/>
          <a:p>
            <a:endParaRPr lang="en-US"/>
          </a:p>
        </p:txBody>
      </p:sp>
      <p:sp>
        <p:nvSpPr>
          <p:cNvPr id="19494" name="Text Box 38"/>
          <p:cNvSpPr txBox="1">
            <a:spLocks noChangeArrowheads="1"/>
          </p:cNvSpPr>
          <p:nvPr/>
        </p:nvSpPr>
        <p:spPr bwMode="auto">
          <a:xfrm>
            <a:off x="569913" y="4810125"/>
            <a:ext cx="1528762" cy="457200"/>
          </a:xfrm>
          <a:prstGeom prst="rect">
            <a:avLst/>
          </a:prstGeom>
          <a:noFill/>
          <a:ln w="9525">
            <a:noFill/>
            <a:miter lim="800000"/>
            <a:headEnd/>
            <a:tailEnd/>
          </a:ln>
        </p:spPr>
        <p:txBody>
          <a:bodyPr wrap="none">
            <a:spAutoFit/>
          </a:bodyPr>
          <a:lstStyle/>
          <a:p>
            <a:pPr algn="ctr"/>
            <a:r>
              <a:rPr lang="en-US" sz="1200" b="1">
                <a:solidFill>
                  <a:schemeClr val="bg1"/>
                </a:solidFill>
              </a:rPr>
              <a:t>Execute numerical</a:t>
            </a:r>
            <a:br>
              <a:rPr lang="en-US" sz="1200" b="1">
                <a:solidFill>
                  <a:schemeClr val="bg1"/>
                </a:solidFill>
              </a:rPr>
            </a:br>
            <a:r>
              <a:rPr lang="en-US" sz="1200" b="1">
                <a:solidFill>
                  <a:schemeClr val="bg1"/>
                </a:solidFill>
              </a:rPr>
              <a:t>algorithms</a:t>
            </a:r>
          </a:p>
        </p:txBody>
      </p:sp>
      <p:sp>
        <p:nvSpPr>
          <p:cNvPr id="19495" name="Text Box 39"/>
          <p:cNvSpPr txBox="1">
            <a:spLocks noChangeArrowheads="1"/>
          </p:cNvSpPr>
          <p:nvPr/>
        </p:nvSpPr>
        <p:spPr bwMode="auto">
          <a:xfrm>
            <a:off x="604838" y="3810000"/>
            <a:ext cx="1457325" cy="274638"/>
          </a:xfrm>
          <a:prstGeom prst="rect">
            <a:avLst/>
          </a:prstGeom>
          <a:noFill/>
          <a:ln w="9525">
            <a:noFill/>
            <a:miter lim="800000"/>
            <a:headEnd/>
            <a:tailEnd/>
          </a:ln>
        </p:spPr>
        <p:txBody>
          <a:bodyPr wrap="none">
            <a:spAutoFit/>
          </a:bodyPr>
          <a:lstStyle/>
          <a:p>
            <a:pPr algn="ctr"/>
            <a:r>
              <a:rPr lang="en-US" sz="1200" b="1">
                <a:solidFill>
                  <a:schemeClr val="bg1"/>
                </a:solidFill>
              </a:rPr>
              <a:t>Simulation model</a:t>
            </a:r>
          </a:p>
        </p:txBody>
      </p:sp>
      <p:sp>
        <p:nvSpPr>
          <p:cNvPr id="19496" name="Text Box 40"/>
          <p:cNvSpPr txBox="1">
            <a:spLocks noChangeArrowheads="1"/>
          </p:cNvSpPr>
          <p:nvPr/>
        </p:nvSpPr>
        <p:spPr bwMode="auto">
          <a:xfrm>
            <a:off x="2738438" y="3800475"/>
            <a:ext cx="1457325" cy="274638"/>
          </a:xfrm>
          <a:prstGeom prst="rect">
            <a:avLst/>
          </a:prstGeom>
          <a:noFill/>
          <a:ln w="9525">
            <a:noFill/>
            <a:miter lim="800000"/>
            <a:headEnd/>
            <a:tailEnd/>
          </a:ln>
        </p:spPr>
        <p:txBody>
          <a:bodyPr wrap="none">
            <a:spAutoFit/>
          </a:bodyPr>
          <a:lstStyle/>
          <a:p>
            <a:pPr algn="ctr"/>
            <a:r>
              <a:rPr lang="en-US" sz="1200" b="1">
                <a:solidFill>
                  <a:schemeClr val="bg1"/>
                </a:solidFill>
              </a:rPr>
              <a:t>Simulation model</a:t>
            </a:r>
          </a:p>
        </p:txBody>
      </p:sp>
      <p:sp>
        <p:nvSpPr>
          <p:cNvPr id="19497" name="Text Box 41"/>
          <p:cNvSpPr txBox="1">
            <a:spLocks noChangeArrowheads="1"/>
          </p:cNvSpPr>
          <p:nvPr/>
        </p:nvSpPr>
        <p:spPr bwMode="auto">
          <a:xfrm>
            <a:off x="4857750" y="3800475"/>
            <a:ext cx="1457325" cy="274638"/>
          </a:xfrm>
          <a:prstGeom prst="rect">
            <a:avLst/>
          </a:prstGeom>
          <a:noFill/>
          <a:ln w="9525">
            <a:noFill/>
            <a:miter lim="800000"/>
            <a:headEnd/>
            <a:tailEnd/>
          </a:ln>
        </p:spPr>
        <p:txBody>
          <a:bodyPr wrap="none">
            <a:spAutoFit/>
          </a:bodyPr>
          <a:lstStyle/>
          <a:p>
            <a:pPr algn="ctr"/>
            <a:r>
              <a:rPr lang="en-US" sz="1200" b="1">
                <a:solidFill>
                  <a:schemeClr val="bg1"/>
                </a:solidFill>
              </a:rPr>
              <a:t>Simulation model</a:t>
            </a:r>
          </a:p>
        </p:txBody>
      </p:sp>
      <p:sp>
        <p:nvSpPr>
          <p:cNvPr id="19498" name="Rectangle 42"/>
          <p:cNvSpPr>
            <a:spLocks noChangeArrowheads="1"/>
          </p:cNvSpPr>
          <p:nvPr/>
        </p:nvSpPr>
        <p:spPr bwMode="auto">
          <a:xfrm>
            <a:off x="304800" y="5410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Numerical experts</a:t>
            </a:r>
          </a:p>
        </p:txBody>
      </p:sp>
      <p:sp>
        <p:nvSpPr>
          <p:cNvPr id="19499" name="Rectangle 43"/>
          <p:cNvSpPr>
            <a:spLocks noChangeArrowheads="1"/>
          </p:cNvSpPr>
          <p:nvPr/>
        </p:nvSpPr>
        <p:spPr bwMode="auto">
          <a:xfrm>
            <a:off x="304800" y="5791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Math experts</a:t>
            </a:r>
          </a:p>
        </p:txBody>
      </p:sp>
      <p:sp>
        <p:nvSpPr>
          <p:cNvPr id="19500" name="Rectangle 44"/>
          <p:cNvSpPr>
            <a:spLocks noChangeArrowheads="1"/>
          </p:cNvSpPr>
          <p:nvPr/>
        </p:nvSpPr>
        <p:spPr bwMode="auto">
          <a:xfrm>
            <a:off x="304800" y="6172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Modeling experts</a:t>
            </a:r>
          </a:p>
        </p:txBody>
      </p:sp>
      <p:sp>
        <p:nvSpPr>
          <p:cNvPr id="19501" name="Rectangle 45"/>
          <p:cNvSpPr>
            <a:spLocks noChangeArrowheads="1"/>
          </p:cNvSpPr>
          <p:nvPr/>
        </p:nvSpPr>
        <p:spPr bwMode="auto">
          <a:xfrm>
            <a:off x="304800" y="6553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Engineers</a:t>
            </a:r>
          </a:p>
        </p:txBody>
      </p:sp>
      <p:sp>
        <p:nvSpPr>
          <p:cNvPr id="19502" name="Rectangle 46"/>
          <p:cNvSpPr>
            <a:spLocks noChangeArrowheads="1"/>
          </p:cNvSpPr>
          <p:nvPr/>
        </p:nvSpPr>
        <p:spPr bwMode="auto">
          <a:xfrm rot="-5400000">
            <a:off x="2623345" y="5853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503" name="Rectangle 47"/>
          <p:cNvSpPr>
            <a:spLocks noChangeArrowheads="1"/>
          </p:cNvSpPr>
          <p:nvPr/>
        </p:nvSpPr>
        <p:spPr bwMode="auto">
          <a:xfrm rot="-5400000">
            <a:off x="2623345" y="5853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504" name="Rectangle 48"/>
          <p:cNvSpPr>
            <a:spLocks noChangeArrowheads="1"/>
          </p:cNvSpPr>
          <p:nvPr/>
        </p:nvSpPr>
        <p:spPr bwMode="auto">
          <a:xfrm>
            <a:off x="2438400" y="5410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Math experts</a:t>
            </a:r>
          </a:p>
        </p:txBody>
      </p:sp>
      <p:sp>
        <p:nvSpPr>
          <p:cNvPr id="19505" name="Rectangle 49"/>
          <p:cNvSpPr>
            <a:spLocks noChangeArrowheads="1"/>
          </p:cNvSpPr>
          <p:nvPr/>
        </p:nvSpPr>
        <p:spPr bwMode="auto">
          <a:xfrm>
            <a:off x="2438400" y="5791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Modeling experts</a:t>
            </a:r>
          </a:p>
        </p:txBody>
      </p:sp>
      <p:sp>
        <p:nvSpPr>
          <p:cNvPr id="19506" name="Rectangle 50"/>
          <p:cNvSpPr>
            <a:spLocks noChangeArrowheads="1"/>
          </p:cNvSpPr>
          <p:nvPr/>
        </p:nvSpPr>
        <p:spPr bwMode="auto">
          <a:xfrm>
            <a:off x="2438400" y="6172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Engineers</a:t>
            </a:r>
          </a:p>
        </p:txBody>
      </p:sp>
      <p:sp>
        <p:nvSpPr>
          <p:cNvPr id="19507" name="Rectangle 51"/>
          <p:cNvSpPr>
            <a:spLocks noChangeArrowheads="1"/>
          </p:cNvSpPr>
          <p:nvPr/>
        </p:nvSpPr>
        <p:spPr bwMode="auto">
          <a:xfrm rot="-5400000">
            <a:off x="4756945" y="5472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508" name="Rectangle 52"/>
          <p:cNvSpPr>
            <a:spLocks noChangeArrowheads="1"/>
          </p:cNvSpPr>
          <p:nvPr/>
        </p:nvSpPr>
        <p:spPr bwMode="auto">
          <a:xfrm rot="-5400000">
            <a:off x="4756945" y="5472906"/>
            <a:ext cx="277812" cy="168275"/>
          </a:xfrm>
          <a:prstGeom prst="rect">
            <a:avLst/>
          </a:prstGeom>
          <a:solidFill>
            <a:schemeClr val="bg1"/>
          </a:solidFill>
          <a:ln w="9525">
            <a:noFill/>
            <a:miter lim="800000"/>
            <a:headEnd/>
            <a:tailEnd/>
          </a:ln>
        </p:spPr>
        <p:txBody>
          <a:bodyPr wrap="none" lIns="0" tIns="0" rIns="0" bIns="0">
            <a:spAutoFit/>
          </a:bodyPr>
          <a:lstStyle/>
          <a:p>
            <a:r>
              <a:rPr lang="en-US" sz="1100">
                <a:solidFill>
                  <a:srgbClr val="000000"/>
                </a:solidFill>
                <a:latin typeface="Tahoma" pitchFamily="34" charset="0"/>
              </a:rPr>
              <a:t>User</a:t>
            </a:r>
            <a:endParaRPr lang="en-US" sz="2400"/>
          </a:p>
        </p:txBody>
      </p:sp>
      <p:sp>
        <p:nvSpPr>
          <p:cNvPr id="19509" name="Rectangle 53"/>
          <p:cNvSpPr>
            <a:spLocks noChangeArrowheads="1"/>
          </p:cNvSpPr>
          <p:nvPr/>
        </p:nvSpPr>
        <p:spPr bwMode="auto">
          <a:xfrm>
            <a:off x="4572000" y="5410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Modeling experts</a:t>
            </a:r>
          </a:p>
        </p:txBody>
      </p:sp>
      <p:sp>
        <p:nvSpPr>
          <p:cNvPr id="19510" name="Rectangle 54"/>
          <p:cNvSpPr>
            <a:spLocks noChangeArrowheads="1"/>
          </p:cNvSpPr>
          <p:nvPr/>
        </p:nvSpPr>
        <p:spPr bwMode="auto">
          <a:xfrm>
            <a:off x="4572000" y="5791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Engineers</a:t>
            </a:r>
          </a:p>
        </p:txBody>
      </p:sp>
      <p:sp>
        <p:nvSpPr>
          <p:cNvPr id="19511" name="Rectangle 55"/>
          <p:cNvSpPr>
            <a:spLocks noChangeArrowheads="1"/>
          </p:cNvSpPr>
          <p:nvPr/>
        </p:nvSpPr>
        <p:spPr bwMode="auto">
          <a:xfrm>
            <a:off x="6705600" y="5410200"/>
            <a:ext cx="2057400" cy="304800"/>
          </a:xfrm>
          <a:prstGeom prst="rect">
            <a:avLst/>
          </a:prstGeom>
          <a:solidFill>
            <a:schemeClr val="bg1"/>
          </a:solidFill>
          <a:ln w="9525">
            <a:solidFill>
              <a:schemeClr val="tx1"/>
            </a:solidFill>
            <a:miter lim="800000"/>
            <a:headEnd/>
            <a:tailEnd/>
          </a:ln>
        </p:spPr>
        <p:txBody>
          <a:bodyPr wrap="none" anchor="ctr"/>
          <a:lstStyle/>
          <a:p>
            <a:pPr algn="ctr"/>
            <a:r>
              <a:rPr lang="en-US"/>
              <a:t>Engineers</a:t>
            </a:r>
          </a:p>
        </p:txBody>
      </p:sp>
      <p:pic>
        <p:nvPicPr>
          <p:cNvPr id="19512" name="Picture 2" descr="background2"/>
          <p:cNvPicPr>
            <a:picLocks noChangeAspect="1" noChangeArrowheads="1"/>
          </p:cNvPicPr>
          <p:nvPr/>
        </p:nvPicPr>
        <p:blipFill>
          <a:blip r:embed="rId3"/>
          <a:srcRect t="25995" b="51180"/>
          <a:stretch>
            <a:fillRect/>
          </a:stretch>
        </p:blipFill>
        <p:spPr bwMode="auto">
          <a:xfrm>
            <a:off x="0" y="0"/>
            <a:ext cx="9156700" cy="1219200"/>
          </a:xfrm>
          <a:prstGeom prst="rect">
            <a:avLst/>
          </a:prstGeom>
          <a:noFill/>
          <a:ln w="9525">
            <a:noFill/>
            <a:miter lim="800000"/>
            <a:headEnd/>
            <a:tailEnd/>
          </a:ln>
        </p:spPr>
      </p:pic>
      <p:sp>
        <p:nvSpPr>
          <p:cNvPr id="58" name="Rectangle 16"/>
          <p:cNvSpPr>
            <a:spLocks noChangeArrowheads="1"/>
          </p:cNvSpPr>
          <p:nvPr/>
        </p:nvSpPr>
        <p:spPr bwMode="auto">
          <a:xfrm>
            <a:off x="228600" y="152400"/>
            <a:ext cx="6629400" cy="685800"/>
          </a:xfrm>
          <a:prstGeom prst="rect">
            <a:avLst/>
          </a:prstGeom>
          <a:noFill/>
          <a:ln w="9525">
            <a:noFill/>
            <a:miter lim="800000"/>
            <a:headEnd/>
            <a:tailEnd/>
          </a:ln>
        </p:spPr>
        <p:txBody>
          <a:bodyPr anchor="ctr"/>
          <a:lstStyle/>
          <a:p>
            <a:pPr eaLnBrk="1" hangingPunct="1">
              <a:defRPr/>
            </a:pPr>
            <a:r>
              <a:rPr lang="en-US" sz="2400" b="1" dirty="0">
                <a:solidFill>
                  <a:schemeClr val="bg1"/>
                </a:solidFill>
                <a:latin typeface="Arial" charset="0"/>
                <a:ea typeface="MS PGothic" pitchFamily="34" charset="-128"/>
              </a:rPr>
              <a:t>The Evolution of Multi-Domain Modeling</a:t>
            </a:r>
            <a:endParaRPr lang="en-US" sz="2400" b="1" dirty="0">
              <a:solidFill>
                <a:schemeClr val="bg1"/>
              </a:solidFill>
              <a:effectLst>
                <a:outerShdw blurRad="38100" dist="38100" dir="2700000" algn="tl">
                  <a:srgbClr val="C0C0C0"/>
                </a:outerShdw>
              </a:effectLst>
              <a:latin typeface="Arial" charset="0"/>
              <a:ea typeface="MS PGothic" pitchFamily="34" charset="-128"/>
            </a:endParaRPr>
          </a:p>
        </p:txBody>
      </p:sp>
    </p:spTree>
    <p:extLst>
      <p:ext uri="{BB962C8B-B14F-4D97-AF65-F5344CB8AC3E}">
        <p14:creationId xmlns:p14="http://schemas.microsoft.com/office/powerpoint/2010/main" val="2332079786"/>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ncil_keyboard.jpg"/>
          <p:cNvPicPr>
            <a:picLocks noChangeAspect="1"/>
          </p:cNvPicPr>
          <p:nvPr/>
        </p:nvPicPr>
        <p:blipFill>
          <a:blip r:embed="rId3"/>
          <a:stretch>
            <a:fillRect/>
          </a:stretch>
        </p:blipFill>
        <p:spPr>
          <a:xfrm>
            <a:off x="5365750" y="2354263"/>
            <a:ext cx="3468688" cy="2320925"/>
          </a:xfrm>
          <a:prstGeom prst="rect">
            <a:avLst/>
          </a:prstGeom>
          <a:ln w="38100">
            <a:solidFill>
              <a:schemeClr val="bg1">
                <a:lumMod val="50000"/>
              </a:schemeClr>
            </a:solidFill>
          </a:ln>
        </p:spPr>
      </p:pic>
      <p:sp>
        <p:nvSpPr>
          <p:cNvPr id="2" name="Title 1"/>
          <p:cNvSpPr>
            <a:spLocks noGrp="1"/>
          </p:cNvSpPr>
          <p:nvPr>
            <p:ph type="title"/>
          </p:nvPr>
        </p:nvSpPr>
        <p:spPr/>
        <p:txBody>
          <a:bodyPr/>
          <a:lstStyle/>
          <a:p>
            <a:pPr eaLnBrk="1" hangingPunct="1">
              <a:defRPr/>
            </a:pPr>
            <a:r>
              <a:rPr lang="en-US" b="0" dirty="0" smtClean="0"/>
              <a:t>Why is physical modeling so difficult?</a:t>
            </a:r>
            <a:endParaRPr lang="en-US" b="0" dirty="0"/>
          </a:p>
        </p:txBody>
      </p:sp>
      <p:sp>
        <p:nvSpPr>
          <p:cNvPr id="3" name="Content Placeholder 2"/>
          <p:cNvSpPr>
            <a:spLocks noGrp="1"/>
          </p:cNvSpPr>
          <p:nvPr>
            <p:ph idx="1"/>
          </p:nvPr>
        </p:nvSpPr>
        <p:spPr>
          <a:xfrm>
            <a:off x="457200" y="1971710"/>
            <a:ext cx="4724400" cy="4124290"/>
          </a:xfrm>
        </p:spPr>
        <p:txBody>
          <a:bodyPr/>
          <a:lstStyle/>
          <a:p>
            <a:pPr marL="225425" indent="-225425" eaLnBrk="1" hangingPunct="1">
              <a:buFont typeface="Arial" charset="0"/>
              <a:buChar char="•"/>
              <a:defRPr/>
            </a:pPr>
            <a:r>
              <a:rPr lang="en-US" sz="2400" dirty="0" err="1" smtClean="0">
                <a:solidFill>
                  <a:schemeClr val="tx1">
                    <a:lumMod val="75000"/>
                    <a:lumOff val="25000"/>
                  </a:schemeClr>
                </a:solidFill>
              </a:rPr>
              <a:t>Multidomain</a:t>
            </a:r>
            <a:r>
              <a:rPr lang="en-US" sz="2400" dirty="0" smtClean="0">
                <a:solidFill>
                  <a:schemeClr val="tx1">
                    <a:lumMod val="75000"/>
                    <a:lumOff val="25000"/>
                  </a:schemeClr>
                </a:solidFill>
              </a:rPr>
              <a:t>/</a:t>
            </a:r>
            <a:r>
              <a:rPr lang="en-US" sz="2400" dirty="0" err="1" smtClean="0">
                <a:solidFill>
                  <a:schemeClr val="tx1">
                    <a:lumMod val="75000"/>
                    <a:lumOff val="25000"/>
                  </a:schemeClr>
                </a:solidFill>
              </a:rPr>
              <a:t>multiphysics</a:t>
            </a:r>
            <a:endParaRPr lang="en-US" sz="2400" dirty="0" smtClean="0">
              <a:solidFill>
                <a:schemeClr val="tx1">
                  <a:lumMod val="75000"/>
                  <a:lumOff val="25000"/>
                </a:schemeClr>
              </a:solidFill>
            </a:endParaRPr>
          </a:p>
          <a:p>
            <a:pPr marL="225425" indent="-225425" eaLnBrk="1" hangingPunct="1">
              <a:buFont typeface="Arial" charset="0"/>
              <a:buChar char="•"/>
              <a:defRPr/>
            </a:pPr>
            <a:r>
              <a:rPr lang="en-US" sz="2400" dirty="0" smtClean="0">
                <a:solidFill>
                  <a:schemeClr val="tx1">
                    <a:lumMod val="75000"/>
                    <a:lumOff val="25000"/>
                  </a:schemeClr>
                </a:solidFill>
              </a:rPr>
              <a:t>Legacy </a:t>
            </a:r>
            <a:r>
              <a:rPr lang="en-US" sz="2400" dirty="0" smtClean="0">
                <a:solidFill>
                  <a:schemeClr val="tx1">
                    <a:lumMod val="75000"/>
                    <a:lumOff val="25000"/>
                  </a:schemeClr>
                </a:solidFill>
              </a:rPr>
              <a:t>of causal (signal-flow) modeling tools </a:t>
            </a:r>
          </a:p>
          <a:p>
            <a:pPr marL="225425" indent="-225425" eaLnBrk="1" hangingPunct="1">
              <a:buFont typeface="Arial" charset="0"/>
              <a:buChar char="•"/>
              <a:defRPr/>
            </a:pPr>
            <a:r>
              <a:rPr lang="en-US" sz="2400" dirty="0" smtClean="0">
                <a:solidFill>
                  <a:schemeClr val="tx1">
                    <a:lumMod val="75000"/>
                    <a:lumOff val="25000"/>
                  </a:schemeClr>
                </a:solidFill>
              </a:rPr>
              <a:t>Differential-algebraic </a:t>
            </a:r>
            <a:r>
              <a:rPr lang="en-US" sz="2400" dirty="0" smtClean="0">
                <a:solidFill>
                  <a:schemeClr val="tx1">
                    <a:lumMod val="75000"/>
                    <a:lumOff val="25000"/>
                  </a:schemeClr>
                </a:solidFill>
              </a:rPr>
              <a:t>equations (DAEs)</a:t>
            </a:r>
          </a:p>
          <a:p>
            <a:pPr marL="225425" indent="-225425" eaLnBrk="1" hangingPunct="1">
              <a:buFont typeface="Arial" charset="0"/>
              <a:buChar char="•"/>
              <a:defRPr/>
            </a:pPr>
            <a:r>
              <a:rPr lang="en-US" sz="2400" dirty="0" smtClean="0">
                <a:solidFill>
                  <a:schemeClr val="tx1">
                    <a:lumMod val="75000"/>
                    <a:lumOff val="25000"/>
                  </a:schemeClr>
                </a:solidFill>
              </a:rPr>
              <a:t>Fundamental </a:t>
            </a:r>
            <a:r>
              <a:rPr lang="en-US" sz="2400" dirty="0" smtClean="0">
                <a:solidFill>
                  <a:schemeClr val="tx1">
                    <a:lumMod val="75000"/>
                    <a:lumOff val="25000"/>
                  </a:schemeClr>
                </a:solidFill>
              </a:rPr>
              <a:t>principles in physics and mathematics</a:t>
            </a:r>
          </a:p>
          <a:p>
            <a:pPr eaLnBrk="1" hangingPunct="1">
              <a:buFont typeface="Arial" charset="0"/>
              <a:buChar char="•"/>
              <a:defRPr/>
            </a:pPr>
            <a:endParaRPr lang="en-US" sz="2400" dirty="0" smtClean="0">
              <a:solidFill>
                <a:schemeClr val="tx1">
                  <a:lumMod val="75000"/>
                  <a:lumOff val="25000"/>
                </a:schemeClr>
              </a:solidFill>
            </a:endParaRPr>
          </a:p>
          <a:p>
            <a:pPr eaLnBrk="1" hangingPunct="1">
              <a:buFont typeface="Arial" charset="0"/>
              <a:buChar char="•"/>
              <a:defRPr/>
            </a:pPr>
            <a:endParaRPr lang="en-US" sz="2400" dirty="0" smtClean="0">
              <a:solidFill>
                <a:schemeClr val="tx1">
                  <a:lumMod val="75000"/>
                  <a:lumOff val="25000"/>
                </a:schemeClr>
              </a:solidFill>
            </a:endParaRPr>
          </a:p>
          <a:p>
            <a:pPr eaLnBrk="1" hangingPunct="1">
              <a:buFont typeface="Arial" charset="0"/>
              <a:buChar char="•"/>
              <a:defRPr/>
            </a:pPr>
            <a:endParaRPr lang="en-US" sz="2400" dirty="0" smtClean="0">
              <a:solidFill>
                <a:schemeClr val="tx1">
                  <a:lumMod val="75000"/>
                  <a:lumOff val="25000"/>
                </a:schemeClr>
              </a:solidFill>
            </a:endParaRPr>
          </a:p>
          <a:p>
            <a:pPr eaLnBrk="1" hangingPunct="1">
              <a:buFont typeface="Arial" charset="0"/>
              <a:buChar char="•"/>
              <a:defRPr/>
            </a:pPr>
            <a:endParaRPr lang="en-US" sz="2400" dirty="0">
              <a:solidFill>
                <a:schemeClr val="tx1">
                  <a:lumMod val="75000"/>
                  <a:lumOff val="25000"/>
                </a:schemeClr>
              </a:solidFill>
            </a:endParaRPr>
          </a:p>
        </p:txBody>
      </p:sp>
      <p:pic>
        <p:nvPicPr>
          <p:cNvPr id="12" name="Picture 19" descr="&#10;{\dot p_{\theta_1}} = \frac{\partial L}{\partial \theta_1} = -\frac{1}{2} m \ell^2 \left [ {\dot \theta_1} {\dot \theta_2} \sin (\theta_1-\theta_2) + 3 \frac{g}{\ell} \sin \theta_1 \right ]&#10;"/>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4720626" y="5426419"/>
            <a:ext cx="4121749" cy="453682"/>
          </a:xfrm>
          <a:prstGeom prst="rect">
            <a:avLst/>
          </a:prstGeom>
          <a:noFill/>
        </p:spPr>
      </p:pic>
      <p:pic>
        <p:nvPicPr>
          <p:cNvPr id="13" name="Picture 15" descr="&#10;{\dot \theta_1} = \frac{6}{m\ell^2} \frac{ 2 p_{\theta_1} - 3 \cos(\theta_1-\theta_2) p_{\theta_2}}{16 - 9 \cos^2(\theta_1-\theta_2)}&#10;"/>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6856217" y="4918074"/>
            <a:ext cx="2435353" cy="431799"/>
          </a:xfrm>
          <a:prstGeom prst="rect">
            <a:avLst/>
          </a:prstGeom>
          <a:noFill/>
        </p:spPr>
      </p:pic>
      <p:pic>
        <p:nvPicPr>
          <p:cNvPr id="14" name="Picture 17" descr="&#10;{\dot \theta_2} = \frac{6}{m\ell^2} \frac{ 8 p_{\theta_2} - 3 \cos(\theta_1-\theta_2) p_{\theta_1}}{16 - 9 \cos^2(\theta_1-\theta_2)}.&#10;"/>
          <p:cNvPicPr>
            <a:picLocks noChangeAspect="1" noChangeArrowheads="1"/>
          </p:cNvPicPr>
          <p:nvPr/>
        </p:nvPicPr>
        <p:blipFill>
          <a:blip r:embed="rId6" cstate="print">
            <a:duotone>
              <a:schemeClr val="bg2">
                <a:shade val="45000"/>
                <a:satMod val="135000"/>
              </a:schemeClr>
              <a:prstClr val="white"/>
            </a:duotone>
          </a:blip>
          <a:srcRect b="-15200"/>
          <a:stretch>
            <a:fillRect/>
          </a:stretch>
        </p:blipFill>
        <p:spPr bwMode="auto">
          <a:xfrm>
            <a:off x="3543601" y="4765674"/>
            <a:ext cx="2920995" cy="584199"/>
          </a:xfrm>
          <a:prstGeom prst="rect">
            <a:avLst/>
          </a:prstGeom>
          <a:noFill/>
        </p:spPr>
      </p:pic>
      <p:pic>
        <p:nvPicPr>
          <p:cNvPr id="15" name="Picture 21" descr="&#10;{\dot p_{\theta_2}} = \frac{\partial L}{\partial \theta_2}&#10; = -\frac{1}{2} m \ell^2 \left [ -{\dot \theta_1} {\dot \theta_2} \sin (\theta_1-\theta_2) +  \frac{g}{\ell} \sin \theta_2 \right ].&#10;"/>
          <p:cNvPicPr>
            <a:picLocks noChangeAspect="1" noChangeArrowheads="1"/>
          </p:cNvPicPr>
          <p:nvPr/>
        </p:nvPicPr>
        <p:blipFill>
          <a:blip r:embed="rId7" cstate="print">
            <a:duotone>
              <a:schemeClr val="bg2">
                <a:shade val="45000"/>
                <a:satMod val="135000"/>
              </a:schemeClr>
              <a:prstClr val="white"/>
            </a:duotone>
          </a:blip>
          <a:srcRect r="3125"/>
          <a:stretch>
            <a:fillRect/>
          </a:stretch>
        </p:blipFill>
        <p:spPr bwMode="auto">
          <a:xfrm>
            <a:off x="4483396" y="1884397"/>
            <a:ext cx="4112964" cy="453513"/>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The Story of the Analog Computer</a:t>
            </a:r>
            <a:endParaRPr lang="en-CA" dirty="0"/>
          </a:p>
        </p:txBody>
      </p:sp>
      <p:grpSp>
        <p:nvGrpSpPr>
          <p:cNvPr id="3" name="Group 10"/>
          <p:cNvGrpSpPr>
            <a:grpSpLocks/>
          </p:cNvGrpSpPr>
          <p:nvPr/>
        </p:nvGrpSpPr>
        <p:grpSpPr bwMode="auto">
          <a:xfrm>
            <a:off x="789634" y="1884397"/>
            <a:ext cx="5291138" cy="2906713"/>
            <a:chOff x="336" y="768"/>
            <a:chExt cx="3333" cy="1831"/>
          </a:xfrm>
        </p:grpSpPr>
        <p:pic>
          <p:nvPicPr>
            <p:cNvPr id="7" name="Picture 3" descr="rtty-decoder-rmk-1987-002"/>
            <p:cNvPicPr>
              <a:picLocks noChangeAspect="1" noChangeArrowheads="1"/>
            </p:cNvPicPr>
            <p:nvPr/>
          </p:nvPicPr>
          <p:blipFill>
            <a:blip r:embed="rId3"/>
            <a:srcRect/>
            <a:stretch>
              <a:fillRect/>
            </a:stretch>
          </p:blipFill>
          <p:spPr bwMode="auto">
            <a:xfrm>
              <a:off x="960" y="768"/>
              <a:ext cx="2709" cy="1831"/>
            </a:xfrm>
            <a:prstGeom prst="rect">
              <a:avLst/>
            </a:prstGeom>
            <a:noFill/>
            <a:ln w="9525">
              <a:solidFill>
                <a:schemeClr val="bg2"/>
              </a:solidFill>
              <a:miter lim="800000"/>
              <a:headEnd/>
              <a:tailEnd/>
            </a:ln>
            <a:effectLst>
              <a:outerShdw dist="35921" dir="2700000" algn="ctr" rotWithShape="0">
                <a:srgbClr val="808080"/>
              </a:outerShdw>
            </a:effectLst>
          </p:spPr>
        </p:pic>
        <p:sp>
          <p:nvSpPr>
            <p:cNvPr id="8" name="Text Box 7"/>
            <p:cNvSpPr txBox="1">
              <a:spLocks noChangeArrowheads="1"/>
            </p:cNvSpPr>
            <p:nvPr/>
          </p:nvSpPr>
          <p:spPr bwMode="auto">
            <a:xfrm>
              <a:off x="336" y="1200"/>
              <a:ext cx="733" cy="526"/>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wrap="none">
              <a:spAutoFit/>
            </a:bodyPr>
            <a:lstStyle/>
            <a:p>
              <a:pPr algn="ctr">
                <a:defRPr/>
              </a:pPr>
              <a:r>
                <a:rPr lang="en-US" sz="1600">
                  <a:latin typeface="Arial" charset="0"/>
                  <a:cs typeface="+mn-cs"/>
                </a:rPr>
                <a:t>An analog </a:t>
              </a:r>
            </a:p>
            <a:p>
              <a:pPr algn="ctr">
                <a:defRPr/>
              </a:pPr>
              <a:r>
                <a:rPr lang="en-US" sz="1600">
                  <a:latin typeface="Arial" charset="0"/>
                  <a:cs typeface="+mn-cs"/>
                </a:rPr>
                <a:t>computer</a:t>
              </a:r>
              <a:br>
                <a:rPr lang="en-US" sz="1600">
                  <a:latin typeface="Arial" charset="0"/>
                  <a:cs typeface="+mn-cs"/>
                </a:rPr>
              </a:br>
              <a:r>
                <a:rPr lang="en-US" sz="1600">
                  <a:latin typeface="Arial" charset="0"/>
                  <a:cs typeface="+mn-cs"/>
                </a:rPr>
                <a:t>“program”</a:t>
              </a:r>
            </a:p>
          </p:txBody>
        </p:sp>
      </p:grpSp>
      <p:grpSp>
        <p:nvGrpSpPr>
          <p:cNvPr id="4" name="Group 11"/>
          <p:cNvGrpSpPr>
            <a:grpSpLocks/>
          </p:cNvGrpSpPr>
          <p:nvPr/>
        </p:nvGrpSpPr>
        <p:grpSpPr bwMode="auto">
          <a:xfrm>
            <a:off x="4655288" y="2781300"/>
            <a:ext cx="4322763" cy="3259138"/>
            <a:chOff x="2832" y="1584"/>
            <a:chExt cx="2723" cy="2053"/>
          </a:xfrm>
        </p:grpSpPr>
        <p:pic>
          <p:nvPicPr>
            <p:cNvPr id="10" name="Picture 5" descr="simulink"/>
            <p:cNvPicPr>
              <a:picLocks noChangeAspect="1" noChangeArrowheads="1"/>
            </p:cNvPicPr>
            <p:nvPr/>
          </p:nvPicPr>
          <p:blipFill>
            <a:blip r:embed="rId4"/>
            <a:srcRect/>
            <a:stretch>
              <a:fillRect/>
            </a:stretch>
          </p:blipFill>
          <p:spPr bwMode="auto">
            <a:xfrm>
              <a:off x="2832" y="2256"/>
              <a:ext cx="2688" cy="1381"/>
            </a:xfrm>
            <a:prstGeom prst="rect">
              <a:avLst/>
            </a:prstGeom>
            <a:noFill/>
            <a:ln w="9525">
              <a:solidFill>
                <a:schemeClr val="bg2"/>
              </a:solidFill>
              <a:miter lim="800000"/>
              <a:headEnd/>
              <a:tailEnd/>
            </a:ln>
            <a:effectLst>
              <a:outerShdw dist="35921" dir="2700000" algn="ctr" rotWithShape="0">
                <a:srgbClr val="808080"/>
              </a:outerShdw>
            </a:effectLst>
          </p:spPr>
        </p:pic>
        <p:sp>
          <p:nvSpPr>
            <p:cNvPr id="11" name="Text Box 8"/>
            <p:cNvSpPr txBox="1">
              <a:spLocks noChangeArrowheads="1"/>
            </p:cNvSpPr>
            <p:nvPr/>
          </p:nvSpPr>
          <p:spPr bwMode="auto">
            <a:xfrm>
              <a:off x="3840" y="1584"/>
              <a:ext cx="1715" cy="680"/>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wrap="none">
              <a:spAutoFit/>
            </a:bodyPr>
            <a:lstStyle/>
            <a:p>
              <a:pPr algn="ctr">
                <a:defRPr/>
              </a:pPr>
              <a:r>
                <a:rPr lang="en-US" sz="1600">
                  <a:latin typeface="Arial" charset="0"/>
                  <a:cs typeface="+mn-cs"/>
                </a:rPr>
                <a:t>Simulink is essentially</a:t>
              </a:r>
              <a:br>
                <a:rPr lang="en-US" sz="1600">
                  <a:latin typeface="Arial" charset="0"/>
                  <a:cs typeface="+mn-cs"/>
                </a:rPr>
              </a:br>
              <a:r>
                <a:rPr lang="en-US" sz="1600">
                  <a:latin typeface="Arial" charset="0"/>
                  <a:cs typeface="+mn-cs"/>
                </a:rPr>
                <a:t>an analog computer running</a:t>
              </a:r>
              <a:br>
                <a:rPr lang="en-US" sz="1600">
                  <a:latin typeface="Arial" charset="0"/>
                  <a:cs typeface="+mn-cs"/>
                </a:rPr>
              </a:br>
              <a:r>
                <a:rPr lang="en-US" sz="1600">
                  <a:latin typeface="Arial" charset="0"/>
                  <a:cs typeface="+mn-cs"/>
                </a:rPr>
                <a:t>on a PC …</a:t>
              </a:r>
            </a:p>
            <a:p>
              <a:pPr algn="ctr">
                <a:defRPr/>
              </a:pPr>
              <a:r>
                <a:rPr lang="en-US" sz="1600">
                  <a:latin typeface="Arial" charset="0"/>
                  <a:cs typeface="+mn-cs"/>
                </a:rPr>
                <a:t>A “virtual” analog computer</a:t>
              </a:r>
            </a:p>
          </p:txBody>
        </p:sp>
      </p:grpSp>
      <p:pic>
        <p:nvPicPr>
          <p:cNvPr id="5" name="Picture 4" descr="Untitled-Scanned-20"/>
          <p:cNvPicPr>
            <a:picLocks noChangeAspect="1" noChangeArrowheads="1"/>
          </p:cNvPicPr>
          <p:nvPr/>
        </p:nvPicPr>
        <p:blipFill>
          <a:blip r:embed="rId5"/>
          <a:srcRect/>
          <a:stretch>
            <a:fillRect/>
          </a:stretch>
        </p:blipFill>
        <p:spPr bwMode="auto">
          <a:xfrm>
            <a:off x="304800" y="3810000"/>
            <a:ext cx="3276600" cy="2230438"/>
          </a:xfrm>
          <a:prstGeom prst="rect">
            <a:avLst/>
          </a:prstGeom>
          <a:noFill/>
          <a:effectLst>
            <a:outerShdw dist="35921" dir="2700000" algn="ctr" rotWithShape="0">
              <a:srgbClr val="808080"/>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SCHMI~1\AppData\Local\Temp\moz-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976" y="3416864"/>
            <a:ext cx="63119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txBox="1">
            <a:spLocks noChangeArrowheads="1"/>
          </p:cNvSpPr>
          <p:nvPr/>
        </p:nvSpPr>
        <p:spPr bwMode="auto">
          <a:xfrm>
            <a:off x="584791" y="1435395"/>
            <a:ext cx="8273459" cy="479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defRPr>
            </a:lvl1pPr>
            <a:lvl2pPr marL="914400" indent="-4572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buFont typeface="Calibri" pitchFamily="34" charset="0"/>
              <a:buAutoNum type="arabicPeriod"/>
            </a:pPr>
            <a:r>
              <a:rPr lang="en-US" sz="2000" dirty="0">
                <a:latin typeface="Calibri" pitchFamily="34" charset="0"/>
                <a:ea typeface="MS PGothic" pitchFamily="34" charset="-128"/>
              </a:rPr>
              <a:t>Complexity of equations does not scale linearly with the size of the system</a:t>
            </a:r>
          </a:p>
          <a:p>
            <a:pPr lvl="1" eaLnBrk="1" hangingPunct="1">
              <a:lnSpc>
                <a:spcPct val="90000"/>
              </a:lnSpc>
              <a:spcBef>
                <a:spcPct val="20000"/>
              </a:spcBef>
              <a:buFont typeface="Arial" pitchFamily="34" charset="0"/>
              <a:buChar char="•"/>
            </a:pPr>
            <a:r>
              <a:rPr lang="en-US" sz="2000" dirty="0">
                <a:latin typeface="Calibri" pitchFamily="34" charset="0"/>
                <a:ea typeface="MS PGothic" pitchFamily="34" charset="-128"/>
              </a:rPr>
              <a:t>As complexity/size increases, so does the chance of errors</a:t>
            </a:r>
          </a:p>
          <a:p>
            <a:pPr lvl="1" eaLnBrk="1" hangingPunct="1">
              <a:lnSpc>
                <a:spcPct val="90000"/>
              </a:lnSpc>
              <a:spcBef>
                <a:spcPct val="20000"/>
              </a:spcBef>
              <a:buFont typeface="Arial" pitchFamily="34" charset="0"/>
              <a:buChar char="•"/>
            </a:pPr>
            <a:r>
              <a:rPr lang="en-US" sz="2000" dirty="0">
                <a:latin typeface="Calibri" pitchFamily="34" charset="0"/>
                <a:ea typeface="MS PGothic" pitchFamily="34" charset="-128"/>
              </a:rPr>
              <a:t>Prevents high fidelity modeling of larger systems, particularly when applied to plant models</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endParaRPr lang="en-US" sz="2000" dirty="0">
              <a:latin typeface="Calibri" pitchFamily="34" charset="0"/>
              <a:ea typeface="MS PGothic" pitchFamily="34" charset="-128"/>
            </a:endParaRPr>
          </a:p>
        </p:txBody>
      </p:sp>
      <p:sp>
        <p:nvSpPr>
          <p:cNvPr id="15363" name="TextBox 1"/>
          <p:cNvSpPr txBox="1">
            <a:spLocks noChangeArrowheads="1"/>
          </p:cNvSpPr>
          <p:nvPr/>
        </p:nvSpPr>
        <p:spPr bwMode="auto">
          <a:xfrm>
            <a:off x="1173566" y="841633"/>
            <a:ext cx="7429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3200" b="1" dirty="0">
                <a:latin typeface="Swis721 Blk2 BT" pitchFamily="34" charset="0"/>
              </a:rPr>
              <a:t>Causal modeling: Challenges...</a:t>
            </a:r>
          </a:p>
        </p:txBody>
      </p:sp>
      <p:graphicFrame>
        <p:nvGraphicFramePr>
          <p:cNvPr id="47" name="Table 46"/>
          <p:cNvGraphicFramePr>
            <a:graphicFrameLocks noGrp="1"/>
          </p:cNvGraphicFramePr>
          <p:nvPr>
            <p:extLst>
              <p:ext uri="{D42A27DB-BD31-4B8C-83A1-F6EECF244321}">
                <p14:modId xmlns:p14="http://schemas.microsoft.com/office/powerpoint/2010/main" val="3437018116"/>
              </p:ext>
            </p:extLst>
          </p:nvPr>
        </p:nvGraphicFramePr>
        <p:xfrm>
          <a:off x="1643063" y="3976569"/>
          <a:ext cx="6960003" cy="2011836"/>
        </p:xfrm>
        <a:graphic>
          <a:graphicData uri="http://schemas.openxmlformats.org/drawingml/2006/table">
            <a:tbl>
              <a:tblPr firstRow="1" bandRow="1">
                <a:tableStyleId>{5C22544A-7EE6-4342-B048-85BDC9FD1C3A}</a:tableStyleId>
              </a:tblPr>
              <a:tblGrid>
                <a:gridCol w="1070770"/>
                <a:gridCol w="1539232"/>
                <a:gridCol w="2208463"/>
                <a:gridCol w="2141538"/>
              </a:tblGrid>
              <a:tr h="306693">
                <a:tc>
                  <a:txBody>
                    <a:bodyPr/>
                    <a:lstStyle/>
                    <a:p>
                      <a:r>
                        <a:rPr lang="en-CA" sz="1600" dirty="0" smtClean="0"/>
                        <a:t># of Links</a:t>
                      </a:r>
                      <a:endParaRPr lang="en-CA" sz="1600" dirty="0"/>
                    </a:p>
                  </a:txBody>
                  <a:tcPr marL="91439" marR="91439" marT="45733" marB="45733"/>
                </a:tc>
                <a:tc>
                  <a:txBody>
                    <a:bodyPr/>
                    <a:lstStyle/>
                    <a:p>
                      <a:r>
                        <a:rPr lang="en-CA" sz="1600" dirty="0" smtClean="0"/>
                        <a:t>#</a:t>
                      </a:r>
                      <a:r>
                        <a:rPr lang="en-CA" sz="1600" baseline="0" dirty="0" smtClean="0"/>
                        <a:t> of Additions</a:t>
                      </a:r>
                      <a:endParaRPr lang="en-CA" sz="1600" dirty="0"/>
                    </a:p>
                  </a:txBody>
                  <a:tcPr marL="91439" marR="91439" marT="45733" marB="45733"/>
                </a:tc>
                <a:tc>
                  <a:txBody>
                    <a:bodyPr/>
                    <a:lstStyle/>
                    <a:p>
                      <a:r>
                        <a:rPr lang="en-CA" sz="1600" dirty="0" smtClean="0"/>
                        <a:t># of Multiplications</a:t>
                      </a:r>
                      <a:endParaRPr lang="en-CA" sz="1600" dirty="0"/>
                    </a:p>
                  </a:txBody>
                  <a:tcPr marL="91439" marR="91439" marT="45733" marB="45733"/>
                </a:tc>
                <a:tc>
                  <a:txBody>
                    <a:bodyPr/>
                    <a:lstStyle/>
                    <a:p>
                      <a:r>
                        <a:rPr lang="en-CA" sz="1600" dirty="0" smtClean="0"/>
                        <a:t># of </a:t>
                      </a:r>
                      <a:r>
                        <a:rPr lang="en-CA" sz="1600" dirty="0" err="1" smtClean="0"/>
                        <a:t>Acausal</a:t>
                      </a:r>
                      <a:r>
                        <a:rPr lang="en-CA" sz="1600" dirty="0" smtClean="0"/>
                        <a:t> Blocks</a:t>
                      </a:r>
                      <a:endParaRPr lang="en-CA" sz="1600" dirty="0"/>
                    </a:p>
                  </a:txBody>
                  <a:tcPr marL="91439" marR="91439" marT="45733" marB="45733"/>
                </a:tc>
              </a:tr>
              <a:tr h="306693">
                <a:tc>
                  <a:txBody>
                    <a:bodyPr/>
                    <a:lstStyle/>
                    <a:p>
                      <a:pPr algn="ctr"/>
                      <a:r>
                        <a:rPr lang="en-CA" sz="1600" dirty="0" smtClean="0"/>
                        <a:t>1</a:t>
                      </a:r>
                      <a:endParaRPr lang="en-CA" sz="1600" dirty="0"/>
                    </a:p>
                  </a:txBody>
                  <a:tcPr marL="91439" marR="91439" marT="45733" marB="45733"/>
                </a:tc>
                <a:tc>
                  <a:txBody>
                    <a:bodyPr/>
                    <a:lstStyle/>
                    <a:p>
                      <a:pPr algn="ctr"/>
                      <a:r>
                        <a:rPr lang="en-CA" sz="1600" dirty="0" smtClean="0"/>
                        <a:t>2</a:t>
                      </a:r>
                      <a:endParaRPr lang="en-CA" sz="1600" dirty="0"/>
                    </a:p>
                  </a:txBody>
                  <a:tcPr marL="91439" marR="91439" marT="45733" marB="45733"/>
                </a:tc>
                <a:tc>
                  <a:txBody>
                    <a:bodyPr/>
                    <a:lstStyle/>
                    <a:p>
                      <a:pPr algn="ctr"/>
                      <a:r>
                        <a:rPr lang="en-CA" sz="1600" dirty="0" smtClean="0"/>
                        <a:t>7</a:t>
                      </a:r>
                      <a:endParaRPr lang="en-CA" sz="1600" dirty="0"/>
                    </a:p>
                  </a:txBody>
                  <a:tcPr marL="91439" marR="91439" marT="45733" marB="45733"/>
                </a:tc>
                <a:tc>
                  <a:txBody>
                    <a:bodyPr/>
                    <a:lstStyle/>
                    <a:p>
                      <a:pPr algn="ctr"/>
                      <a:r>
                        <a:rPr lang="en-CA" sz="1600" dirty="0" smtClean="0"/>
                        <a:t>5</a:t>
                      </a:r>
                      <a:endParaRPr lang="en-CA" sz="1600" dirty="0"/>
                    </a:p>
                  </a:txBody>
                  <a:tcPr marL="91439" marR="91439" marT="45733" marB="45733"/>
                </a:tc>
              </a:tr>
              <a:tr h="306693">
                <a:tc>
                  <a:txBody>
                    <a:bodyPr/>
                    <a:lstStyle/>
                    <a:p>
                      <a:pPr algn="ctr"/>
                      <a:r>
                        <a:rPr lang="en-CA" sz="1600" dirty="0" smtClean="0"/>
                        <a:t>2</a:t>
                      </a:r>
                      <a:endParaRPr lang="en-CA" sz="1600" dirty="0"/>
                    </a:p>
                  </a:txBody>
                  <a:tcPr marL="91439" marR="91439" marT="45733" marB="45733"/>
                </a:tc>
                <a:tc>
                  <a:txBody>
                    <a:bodyPr/>
                    <a:lstStyle/>
                    <a:p>
                      <a:pPr algn="ctr"/>
                      <a:r>
                        <a:rPr lang="en-CA" sz="1600" dirty="0" smtClean="0"/>
                        <a:t>21</a:t>
                      </a:r>
                      <a:endParaRPr lang="en-CA" sz="1600" dirty="0"/>
                    </a:p>
                  </a:txBody>
                  <a:tcPr marL="91439" marR="91439" marT="45733" marB="45733"/>
                </a:tc>
                <a:tc>
                  <a:txBody>
                    <a:bodyPr/>
                    <a:lstStyle/>
                    <a:p>
                      <a:pPr algn="ctr"/>
                      <a:r>
                        <a:rPr lang="en-CA" sz="1600" dirty="0" smtClean="0"/>
                        <a:t>82</a:t>
                      </a:r>
                      <a:endParaRPr lang="en-CA" sz="1600" dirty="0"/>
                    </a:p>
                  </a:txBody>
                  <a:tcPr marL="91439" marR="91439" marT="45733" marB="45733"/>
                </a:tc>
                <a:tc>
                  <a:txBody>
                    <a:bodyPr/>
                    <a:lstStyle/>
                    <a:p>
                      <a:pPr algn="ctr"/>
                      <a:r>
                        <a:rPr lang="en-CA" sz="1600" dirty="0" smtClean="0"/>
                        <a:t>9</a:t>
                      </a:r>
                      <a:endParaRPr lang="en-CA" sz="1600" dirty="0"/>
                    </a:p>
                  </a:txBody>
                  <a:tcPr marL="91439" marR="91439" marT="45733" marB="45733"/>
                </a:tc>
              </a:tr>
              <a:tr h="306693">
                <a:tc>
                  <a:txBody>
                    <a:bodyPr/>
                    <a:lstStyle/>
                    <a:p>
                      <a:pPr algn="ctr"/>
                      <a:r>
                        <a:rPr lang="en-CA" sz="1600" dirty="0" smtClean="0"/>
                        <a:t>3</a:t>
                      </a:r>
                      <a:endParaRPr lang="en-CA" sz="1600" dirty="0"/>
                    </a:p>
                  </a:txBody>
                  <a:tcPr marL="91439" marR="91439" marT="45733" marB="45733"/>
                </a:tc>
                <a:tc>
                  <a:txBody>
                    <a:bodyPr/>
                    <a:lstStyle/>
                    <a:p>
                      <a:pPr algn="ctr"/>
                      <a:r>
                        <a:rPr lang="en-CA" sz="1600" dirty="0" smtClean="0"/>
                        <a:t>135</a:t>
                      </a:r>
                      <a:endParaRPr lang="en-CA" sz="1600" dirty="0"/>
                    </a:p>
                  </a:txBody>
                  <a:tcPr marL="91439" marR="91439" marT="45733" marB="45733"/>
                </a:tc>
                <a:tc>
                  <a:txBody>
                    <a:bodyPr/>
                    <a:lstStyle/>
                    <a:p>
                      <a:pPr algn="ctr"/>
                      <a:r>
                        <a:rPr lang="en-CA" sz="1600" dirty="0" smtClean="0"/>
                        <a:t>660</a:t>
                      </a:r>
                      <a:endParaRPr lang="en-CA" sz="1600" dirty="0"/>
                    </a:p>
                  </a:txBody>
                  <a:tcPr marL="91439" marR="91439" marT="45733" marB="45733"/>
                </a:tc>
                <a:tc>
                  <a:txBody>
                    <a:bodyPr/>
                    <a:lstStyle/>
                    <a:p>
                      <a:pPr algn="ctr"/>
                      <a:r>
                        <a:rPr lang="en-CA" sz="1600" dirty="0" smtClean="0"/>
                        <a:t>13</a:t>
                      </a:r>
                      <a:endParaRPr lang="en-CA" sz="1600" dirty="0"/>
                    </a:p>
                  </a:txBody>
                  <a:tcPr marL="91439" marR="91439" marT="45733" marB="45733"/>
                </a:tc>
              </a:tr>
              <a:tr h="306693">
                <a:tc>
                  <a:txBody>
                    <a:bodyPr/>
                    <a:lstStyle/>
                    <a:p>
                      <a:pPr algn="ctr"/>
                      <a:r>
                        <a:rPr lang="en-CA" sz="1600" dirty="0" smtClean="0"/>
                        <a:t>4</a:t>
                      </a:r>
                      <a:endParaRPr lang="en-CA" sz="1600" dirty="0"/>
                    </a:p>
                  </a:txBody>
                  <a:tcPr marL="91439" marR="91439" marT="45733" marB="45733"/>
                </a:tc>
                <a:tc>
                  <a:txBody>
                    <a:bodyPr/>
                    <a:lstStyle/>
                    <a:p>
                      <a:pPr algn="ctr"/>
                      <a:r>
                        <a:rPr lang="en-CA" sz="1600" dirty="0" smtClean="0"/>
                        <a:t>669</a:t>
                      </a:r>
                      <a:endParaRPr lang="en-CA" sz="1600" dirty="0"/>
                    </a:p>
                  </a:txBody>
                  <a:tcPr marL="91439" marR="91439" marT="45733" marB="45733"/>
                </a:tc>
                <a:tc>
                  <a:txBody>
                    <a:bodyPr/>
                    <a:lstStyle/>
                    <a:p>
                      <a:pPr algn="ctr"/>
                      <a:r>
                        <a:rPr lang="en-CA" sz="1600" dirty="0" smtClean="0"/>
                        <a:t>3,974</a:t>
                      </a:r>
                      <a:endParaRPr lang="en-CA" sz="1600" dirty="0"/>
                    </a:p>
                  </a:txBody>
                  <a:tcPr marL="91439" marR="91439" marT="45733" marB="45733"/>
                </a:tc>
                <a:tc>
                  <a:txBody>
                    <a:bodyPr/>
                    <a:lstStyle/>
                    <a:p>
                      <a:pPr algn="ctr"/>
                      <a:r>
                        <a:rPr lang="en-CA" sz="1600" dirty="0" smtClean="0"/>
                        <a:t>17</a:t>
                      </a:r>
                      <a:endParaRPr lang="en-CA" sz="1600" dirty="0"/>
                    </a:p>
                  </a:txBody>
                  <a:tcPr marL="91439" marR="91439" marT="45733" marB="45733"/>
                </a:tc>
              </a:tr>
              <a:tr h="306693">
                <a:tc>
                  <a:txBody>
                    <a:bodyPr/>
                    <a:lstStyle/>
                    <a:p>
                      <a:pPr algn="ctr"/>
                      <a:r>
                        <a:rPr lang="en-CA" sz="1600" dirty="0" smtClean="0"/>
                        <a:t>5</a:t>
                      </a:r>
                      <a:endParaRPr lang="en-CA" sz="1600" dirty="0"/>
                    </a:p>
                  </a:txBody>
                  <a:tcPr marL="91439" marR="91439" marT="45733" marB="45733"/>
                </a:tc>
                <a:tc>
                  <a:txBody>
                    <a:bodyPr/>
                    <a:lstStyle/>
                    <a:p>
                      <a:pPr algn="ctr"/>
                      <a:r>
                        <a:rPr lang="en-CA" sz="1600" dirty="0" smtClean="0"/>
                        <a:t>2,726</a:t>
                      </a:r>
                      <a:endParaRPr lang="en-CA" sz="1600" dirty="0"/>
                    </a:p>
                  </a:txBody>
                  <a:tcPr marL="91439" marR="91439" marT="45733" marB="45733"/>
                </a:tc>
                <a:tc>
                  <a:txBody>
                    <a:bodyPr/>
                    <a:lstStyle/>
                    <a:p>
                      <a:pPr algn="ctr"/>
                      <a:r>
                        <a:rPr lang="en-CA" sz="1600" dirty="0" smtClean="0"/>
                        <a:t>19,224</a:t>
                      </a:r>
                      <a:endParaRPr lang="en-CA" sz="1600" dirty="0"/>
                    </a:p>
                  </a:txBody>
                  <a:tcPr marL="91439" marR="91439" marT="45733" marB="45733"/>
                </a:tc>
                <a:tc>
                  <a:txBody>
                    <a:bodyPr/>
                    <a:lstStyle/>
                    <a:p>
                      <a:pPr algn="ctr"/>
                      <a:r>
                        <a:rPr lang="en-CA" sz="1600" dirty="0" smtClean="0"/>
                        <a:t>21</a:t>
                      </a:r>
                      <a:endParaRPr lang="en-CA" sz="1600" dirty="0"/>
                    </a:p>
                  </a:txBody>
                  <a:tcPr marL="91439" marR="91439" marT="45733" marB="45733"/>
                </a:tc>
              </a:tr>
            </a:tbl>
          </a:graphicData>
        </a:graphic>
      </p:graphicFrame>
      <p:sp>
        <p:nvSpPr>
          <p:cNvPr id="15403" name="TextBox 55"/>
          <p:cNvSpPr txBox="1">
            <a:spLocks noChangeArrowheads="1"/>
          </p:cNvSpPr>
          <p:nvPr/>
        </p:nvSpPr>
        <p:spPr bwMode="auto">
          <a:xfrm>
            <a:off x="2216150" y="6049963"/>
            <a:ext cx="628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400">
                <a:latin typeface="Calibri" pitchFamily="34" charset="0"/>
              </a:rPr>
              <a:t>* Cost of dynamic equations, joint coordinate formulation, basic symbolic simplify()</a:t>
            </a:r>
          </a:p>
        </p:txBody>
      </p:sp>
      <p:sp>
        <p:nvSpPr>
          <p:cNvPr id="15404" name="TextBox 56"/>
          <p:cNvSpPr txBox="1">
            <a:spLocks noChangeArrowheads="1"/>
          </p:cNvSpPr>
          <p:nvPr/>
        </p:nvSpPr>
        <p:spPr bwMode="auto">
          <a:xfrm>
            <a:off x="1486565" y="3093691"/>
            <a:ext cx="559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latin typeface="Calibri" pitchFamily="34" charset="0"/>
              </a:rPr>
              <a:t>Example: 3D pendulum with increasing number of links:</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txBox="1">
            <a:spLocks noChangeArrowheads="1"/>
          </p:cNvSpPr>
          <p:nvPr/>
        </p:nvSpPr>
        <p:spPr bwMode="auto">
          <a:xfrm>
            <a:off x="372140" y="1371600"/>
            <a:ext cx="8486110" cy="296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defRPr>
            </a:lvl1pPr>
            <a:lvl2pPr marL="914400" indent="-4572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buFont typeface="Calibri" pitchFamily="34" charset="0"/>
              <a:buAutoNum type="arabicPeriod" startAt="2"/>
            </a:pPr>
            <a:r>
              <a:rPr lang="en-US" sz="2200" dirty="0">
                <a:latin typeface="Calibri" pitchFamily="34" charset="0"/>
                <a:ea typeface="MS PGothic" pitchFamily="34" charset="-128"/>
              </a:rPr>
              <a:t>Generated model looks nothing like the formulated equations or model diagram</a:t>
            </a:r>
          </a:p>
          <a:p>
            <a:pPr lvl="1" eaLnBrk="1" hangingPunct="1">
              <a:lnSpc>
                <a:spcPct val="90000"/>
              </a:lnSpc>
              <a:spcBef>
                <a:spcPct val="20000"/>
              </a:spcBef>
              <a:buFont typeface="Arial" pitchFamily="34" charset="0"/>
              <a:buChar char="•"/>
            </a:pPr>
            <a:r>
              <a:rPr lang="en-US" sz="2000" dirty="0">
                <a:latin typeface="Calibri" pitchFamily="34" charset="0"/>
                <a:ea typeface="MS PGothic" pitchFamily="34" charset="-128"/>
              </a:rPr>
              <a:t>Assumptions made during equation formulation lost</a:t>
            </a:r>
          </a:p>
          <a:p>
            <a:pPr lvl="1" eaLnBrk="1" hangingPunct="1">
              <a:lnSpc>
                <a:spcPct val="90000"/>
              </a:lnSpc>
              <a:spcBef>
                <a:spcPct val="20000"/>
              </a:spcBef>
              <a:buFont typeface="Arial" pitchFamily="34" charset="0"/>
              <a:buChar char="•"/>
            </a:pPr>
            <a:r>
              <a:rPr lang="en-US" sz="2000" dirty="0">
                <a:latin typeface="Calibri" pitchFamily="34" charset="0"/>
                <a:ea typeface="MS PGothic" pitchFamily="34" charset="-128"/>
              </a:rPr>
              <a:t>Hard to track errors</a:t>
            </a:r>
          </a:p>
          <a:p>
            <a:pPr lvl="1" eaLnBrk="1" hangingPunct="1">
              <a:lnSpc>
                <a:spcPct val="90000"/>
              </a:lnSpc>
              <a:spcBef>
                <a:spcPct val="20000"/>
              </a:spcBef>
              <a:buFont typeface="Arial" pitchFamily="34" charset="0"/>
              <a:buChar char="•"/>
            </a:pPr>
            <a:r>
              <a:rPr lang="en-US" sz="2000" dirty="0">
                <a:latin typeface="Calibri" pitchFamily="34" charset="0"/>
                <a:ea typeface="MS PGothic" pitchFamily="34" charset="-128"/>
              </a:rPr>
              <a:t>Hard to visually understand the purpose of the system</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endParaRPr lang="en-US" sz="2000" dirty="0">
              <a:latin typeface="Calibri" pitchFamily="34" charset="0"/>
              <a:ea typeface="MS PGothic" pitchFamily="34" charset="-128"/>
            </a:endParaRPr>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100" y="3097213"/>
            <a:ext cx="3430588"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7"/>
          <p:cNvGrpSpPr>
            <a:grpSpLocks/>
          </p:cNvGrpSpPr>
          <p:nvPr/>
        </p:nvGrpSpPr>
        <p:grpSpPr bwMode="auto">
          <a:xfrm>
            <a:off x="1647825" y="2968625"/>
            <a:ext cx="2709863" cy="1003300"/>
            <a:chOff x="2867025" y="4203716"/>
            <a:chExt cx="3581400" cy="1517650"/>
          </a:xfrm>
        </p:grpSpPr>
        <p:grpSp>
          <p:nvGrpSpPr>
            <p:cNvPr id="16399" name="Group 99"/>
            <p:cNvGrpSpPr>
              <a:grpSpLocks/>
            </p:cNvGrpSpPr>
            <p:nvPr/>
          </p:nvGrpSpPr>
          <p:grpSpPr bwMode="auto">
            <a:xfrm>
              <a:off x="4314825" y="4508516"/>
              <a:ext cx="609600" cy="228600"/>
              <a:chOff x="3657600" y="2209800"/>
              <a:chExt cx="609600" cy="228600"/>
            </a:xfrm>
          </p:grpSpPr>
          <p:sp>
            <p:nvSpPr>
              <p:cNvPr id="16426" name="Oval 94"/>
              <p:cNvSpPr>
                <a:spLocks noChangeArrowheads="1"/>
              </p:cNvSpPr>
              <p:nvPr/>
            </p:nvSpPr>
            <p:spPr bwMode="auto">
              <a:xfrm>
                <a:off x="3657600" y="2209800"/>
                <a:ext cx="152400" cy="1524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16427" name="Oval 95"/>
              <p:cNvSpPr>
                <a:spLocks noChangeArrowheads="1"/>
              </p:cNvSpPr>
              <p:nvPr/>
            </p:nvSpPr>
            <p:spPr bwMode="auto">
              <a:xfrm>
                <a:off x="3810000" y="2209800"/>
                <a:ext cx="152400" cy="1524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16428" name="Oval 96"/>
              <p:cNvSpPr>
                <a:spLocks noChangeArrowheads="1"/>
              </p:cNvSpPr>
              <p:nvPr/>
            </p:nvSpPr>
            <p:spPr bwMode="auto">
              <a:xfrm>
                <a:off x="3962400" y="2209800"/>
                <a:ext cx="152400" cy="1524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16429" name="Oval 97"/>
              <p:cNvSpPr>
                <a:spLocks noChangeArrowheads="1"/>
              </p:cNvSpPr>
              <p:nvPr/>
            </p:nvSpPr>
            <p:spPr bwMode="auto">
              <a:xfrm>
                <a:off x="4114800" y="2209800"/>
                <a:ext cx="152400" cy="1524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16430" name="Rectangle 98"/>
              <p:cNvSpPr>
                <a:spLocks noChangeArrowheads="1"/>
              </p:cNvSpPr>
              <p:nvPr/>
            </p:nvSpPr>
            <p:spPr bwMode="auto">
              <a:xfrm>
                <a:off x="3657600" y="2286000"/>
                <a:ext cx="6096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400"/>
              </a:p>
            </p:txBody>
          </p:sp>
        </p:grpSp>
        <p:cxnSp>
          <p:nvCxnSpPr>
            <p:cNvPr id="16400" name="Straight Connector 101"/>
            <p:cNvCxnSpPr>
              <a:cxnSpLocks noChangeShapeType="1"/>
            </p:cNvCxnSpPr>
            <p:nvPr/>
          </p:nvCxnSpPr>
          <p:spPr bwMode="auto">
            <a:xfrm>
              <a:off x="4086225" y="4584716"/>
              <a:ext cx="2286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1" name="Straight Connector 103"/>
            <p:cNvCxnSpPr>
              <a:cxnSpLocks noChangeShapeType="1"/>
            </p:cNvCxnSpPr>
            <p:nvPr/>
          </p:nvCxnSpPr>
          <p:spPr bwMode="auto">
            <a:xfrm>
              <a:off x="4924425" y="4584716"/>
              <a:ext cx="34131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6402" name="Oval 105"/>
            <p:cNvSpPr>
              <a:spLocks noChangeArrowheads="1"/>
            </p:cNvSpPr>
            <p:nvPr/>
          </p:nvSpPr>
          <p:spPr bwMode="auto">
            <a:xfrm>
              <a:off x="5076825" y="4965716"/>
              <a:ext cx="381000" cy="381000"/>
            </a:xfrm>
            <a:prstGeom prst="ellipse">
              <a:avLst/>
            </a:prstGeom>
            <a:solidFill>
              <a:schemeClr val="bg1"/>
            </a:solidFill>
            <a:ln w="9525" algn="ctr">
              <a:solidFill>
                <a:schemeClr val="tx1"/>
              </a:solidFill>
              <a:round/>
              <a:headEnd/>
              <a:tailEnd/>
            </a:ln>
          </p:spPr>
          <p:txBody>
            <a:bodyPr/>
            <a:lstStyle/>
            <a:p>
              <a:pPr eaLnBrk="0" hangingPunct="0"/>
              <a:endParaRPr lang="en-US" sz="2400"/>
            </a:p>
          </p:txBody>
        </p:sp>
        <p:sp>
          <p:nvSpPr>
            <p:cNvPr id="16403" name="Rectangle 106"/>
            <p:cNvSpPr>
              <a:spLocks noChangeArrowheads="1"/>
            </p:cNvSpPr>
            <p:nvPr/>
          </p:nvSpPr>
          <p:spPr bwMode="auto">
            <a:xfrm>
              <a:off x="5229225" y="4889516"/>
              <a:ext cx="76200" cy="762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16404" name="Rectangle 107"/>
            <p:cNvSpPr>
              <a:spLocks noChangeArrowheads="1"/>
            </p:cNvSpPr>
            <p:nvPr/>
          </p:nvSpPr>
          <p:spPr bwMode="auto">
            <a:xfrm>
              <a:off x="5229225" y="5346716"/>
              <a:ext cx="76200" cy="762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cxnSp>
          <p:nvCxnSpPr>
            <p:cNvPr id="16405" name="Straight Connector 109"/>
            <p:cNvCxnSpPr>
              <a:cxnSpLocks noChangeShapeType="1"/>
            </p:cNvCxnSpPr>
            <p:nvPr/>
          </p:nvCxnSpPr>
          <p:spPr bwMode="auto">
            <a:xfrm rot="4980000" flipH="1" flipV="1">
              <a:off x="5121275" y="4718066"/>
              <a:ext cx="304800" cy="381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6" name="Straight Connector 114"/>
            <p:cNvCxnSpPr>
              <a:cxnSpLocks noChangeShapeType="1"/>
            </p:cNvCxnSpPr>
            <p:nvPr/>
          </p:nvCxnSpPr>
          <p:spPr bwMode="auto">
            <a:xfrm rot="16200000" flipV="1">
              <a:off x="4010025" y="4508516"/>
              <a:ext cx="762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7" name="Straight Connector 117"/>
            <p:cNvCxnSpPr>
              <a:cxnSpLocks noChangeShapeType="1"/>
            </p:cNvCxnSpPr>
            <p:nvPr/>
          </p:nvCxnSpPr>
          <p:spPr bwMode="auto">
            <a:xfrm rot="5400000">
              <a:off x="3895725" y="4546616"/>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8" name="Straight Connector 121"/>
            <p:cNvCxnSpPr>
              <a:cxnSpLocks noChangeShapeType="1"/>
            </p:cNvCxnSpPr>
            <p:nvPr/>
          </p:nvCxnSpPr>
          <p:spPr bwMode="auto">
            <a:xfrm rot="1800000">
              <a:off x="3806825" y="4541854"/>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9" name="Straight Connector 122"/>
            <p:cNvCxnSpPr>
              <a:cxnSpLocks noChangeShapeType="1"/>
            </p:cNvCxnSpPr>
            <p:nvPr/>
          </p:nvCxnSpPr>
          <p:spPr bwMode="auto">
            <a:xfrm rot="5400000">
              <a:off x="3717925" y="4546616"/>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0" name="Straight Connector 123"/>
            <p:cNvCxnSpPr>
              <a:cxnSpLocks noChangeShapeType="1"/>
            </p:cNvCxnSpPr>
            <p:nvPr/>
          </p:nvCxnSpPr>
          <p:spPr bwMode="auto">
            <a:xfrm rot="1800000">
              <a:off x="3638550" y="4541854"/>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1" name="Straight Connector 124"/>
            <p:cNvCxnSpPr>
              <a:cxnSpLocks noChangeShapeType="1"/>
            </p:cNvCxnSpPr>
            <p:nvPr/>
          </p:nvCxnSpPr>
          <p:spPr bwMode="auto">
            <a:xfrm rot="5400000">
              <a:off x="3556000" y="4546616"/>
              <a:ext cx="152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2" name="Straight Connector 125"/>
            <p:cNvCxnSpPr>
              <a:cxnSpLocks noChangeShapeType="1"/>
            </p:cNvCxnSpPr>
            <p:nvPr/>
          </p:nvCxnSpPr>
          <p:spPr bwMode="auto">
            <a:xfrm rot="16200000" flipV="1">
              <a:off x="3519488" y="4584716"/>
              <a:ext cx="762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3" name="Straight Connector 126"/>
            <p:cNvCxnSpPr>
              <a:cxnSpLocks noChangeShapeType="1"/>
            </p:cNvCxnSpPr>
            <p:nvPr/>
          </p:nvCxnSpPr>
          <p:spPr bwMode="auto">
            <a:xfrm>
              <a:off x="3324225" y="4584716"/>
              <a:ext cx="20002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6414" name="Oval 127"/>
            <p:cNvSpPr>
              <a:spLocks noChangeArrowheads="1"/>
            </p:cNvSpPr>
            <p:nvPr/>
          </p:nvSpPr>
          <p:spPr bwMode="auto">
            <a:xfrm>
              <a:off x="3171825" y="4965716"/>
              <a:ext cx="304800" cy="3048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cxnSp>
          <p:nvCxnSpPr>
            <p:cNvPr id="16415" name="Straight Connector 129"/>
            <p:cNvCxnSpPr>
              <a:cxnSpLocks noChangeShapeType="1"/>
            </p:cNvCxnSpPr>
            <p:nvPr/>
          </p:nvCxnSpPr>
          <p:spPr bwMode="auto">
            <a:xfrm rot="5400000">
              <a:off x="3133726" y="4775216"/>
              <a:ext cx="381000"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6416" name="TextBox 132"/>
            <p:cNvSpPr txBox="1">
              <a:spLocks noChangeArrowheads="1"/>
            </p:cNvSpPr>
            <p:nvPr/>
          </p:nvSpPr>
          <p:spPr bwMode="auto">
            <a:xfrm>
              <a:off x="3122613" y="4854591"/>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latin typeface="Calibri" pitchFamily="34" charset="0"/>
                </a:rPr>
                <a:t>~</a:t>
              </a:r>
            </a:p>
          </p:txBody>
        </p:sp>
        <p:cxnSp>
          <p:nvCxnSpPr>
            <p:cNvPr id="16417" name="Straight Connector 134"/>
            <p:cNvCxnSpPr>
              <a:cxnSpLocks noChangeShapeType="1"/>
            </p:cNvCxnSpPr>
            <p:nvPr/>
          </p:nvCxnSpPr>
          <p:spPr bwMode="auto">
            <a:xfrm rot="4980000">
              <a:off x="5120481" y="5545948"/>
              <a:ext cx="288925" cy="365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8" name="Straight Connector 139"/>
            <p:cNvCxnSpPr>
              <a:cxnSpLocks noChangeShapeType="1"/>
            </p:cNvCxnSpPr>
            <p:nvPr/>
          </p:nvCxnSpPr>
          <p:spPr bwMode="auto">
            <a:xfrm rot="5400000">
              <a:off x="3100388" y="5495941"/>
              <a:ext cx="449262"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9" name="Straight Connector 143"/>
            <p:cNvCxnSpPr>
              <a:cxnSpLocks noChangeShapeType="1"/>
            </p:cNvCxnSpPr>
            <p:nvPr/>
          </p:nvCxnSpPr>
          <p:spPr bwMode="auto">
            <a:xfrm rot="10800000">
              <a:off x="3324225" y="5715016"/>
              <a:ext cx="194468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6420" name="TextBox 147"/>
            <p:cNvSpPr txBox="1">
              <a:spLocks noChangeArrowheads="1"/>
            </p:cNvSpPr>
            <p:nvPr/>
          </p:nvSpPr>
          <p:spPr bwMode="auto">
            <a:xfrm>
              <a:off x="3629025" y="4203716"/>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atin typeface="Calibri" pitchFamily="34" charset="0"/>
                </a:rPr>
                <a:t>R</a:t>
              </a:r>
            </a:p>
          </p:txBody>
        </p:sp>
        <p:sp>
          <p:nvSpPr>
            <p:cNvPr id="16421" name="TextBox 148"/>
            <p:cNvSpPr txBox="1">
              <a:spLocks noChangeArrowheads="1"/>
            </p:cNvSpPr>
            <p:nvPr/>
          </p:nvSpPr>
          <p:spPr bwMode="auto">
            <a:xfrm>
              <a:off x="4467225" y="4203716"/>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atin typeface="Calibri" pitchFamily="34" charset="0"/>
                </a:rPr>
                <a:t>L</a:t>
              </a:r>
            </a:p>
          </p:txBody>
        </p:sp>
        <p:sp>
          <p:nvSpPr>
            <p:cNvPr id="16422" name="TextBox 149"/>
            <p:cNvSpPr txBox="1">
              <a:spLocks noChangeArrowheads="1"/>
            </p:cNvSpPr>
            <p:nvPr/>
          </p:nvSpPr>
          <p:spPr bwMode="auto">
            <a:xfrm>
              <a:off x="2867025" y="4965716"/>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atin typeface="Calibri" pitchFamily="34" charset="0"/>
                </a:rPr>
                <a:t>V</a:t>
              </a:r>
            </a:p>
          </p:txBody>
        </p:sp>
        <p:sp>
          <p:nvSpPr>
            <p:cNvPr id="33" name="Flowchart: Direct Access Storage 32"/>
            <p:cNvSpPr/>
            <p:nvPr/>
          </p:nvSpPr>
          <p:spPr bwMode="auto">
            <a:xfrm>
              <a:off x="5762625" y="4813316"/>
              <a:ext cx="381000" cy="6858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3600000" rev="0"/>
              </a:camera>
              <a:lightRig rig="threePt" dir="t"/>
            </a:scene3d>
          </p:spPr>
          <p:txBody>
            <a:bodyPr/>
            <a:lstStyle/>
            <a:p>
              <a:pPr eaLnBrk="0" fontAlgn="auto" hangingPunct="0">
                <a:spcBef>
                  <a:spcPts val="0"/>
                </a:spcBef>
                <a:spcAft>
                  <a:spcPts val="0"/>
                </a:spcAft>
                <a:defRPr/>
              </a:pPr>
              <a:endParaRPr lang="en-US" sz="2400">
                <a:latin typeface="Arial" charset="0"/>
                <a:ea typeface="ＭＳ Ｐゴシック" charset="-128"/>
                <a:cs typeface="+mn-cs"/>
              </a:endParaRPr>
            </a:p>
          </p:txBody>
        </p:sp>
        <p:cxnSp>
          <p:nvCxnSpPr>
            <p:cNvPr id="16424" name="Straight Connector 153"/>
            <p:cNvCxnSpPr>
              <a:cxnSpLocks noChangeShapeType="1"/>
            </p:cNvCxnSpPr>
            <p:nvPr/>
          </p:nvCxnSpPr>
          <p:spPr bwMode="auto">
            <a:xfrm rot="-240000">
              <a:off x="6016625" y="5141929"/>
              <a:ext cx="431800" cy="38100"/>
            </a:xfrm>
            <a:prstGeom prst="line">
              <a:avLst/>
            </a:prstGeom>
            <a:noFill/>
            <a:ln w="57150" algn="ctr">
              <a:solidFill>
                <a:schemeClr val="accent1"/>
              </a:solidFill>
              <a:round/>
              <a:headEnd/>
              <a:tailEnd/>
            </a:ln>
            <a:extLst>
              <a:ext uri="{909E8E84-426E-40DD-AFC4-6F175D3DCCD1}">
                <a14:hiddenFill xmlns:a14="http://schemas.microsoft.com/office/drawing/2010/main">
                  <a:noFill/>
                </a14:hiddenFill>
              </a:ext>
            </a:extLst>
          </p:spPr>
        </p:cxnSp>
        <p:cxnSp>
          <p:nvCxnSpPr>
            <p:cNvPr id="16425" name="Straight Connector 157"/>
            <p:cNvCxnSpPr>
              <a:cxnSpLocks noChangeShapeType="1"/>
            </p:cNvCxnSpPr>
            <p:nvPr/>
          </p:nvCxnSpPr>
          <p:spPr bwMode="auto">
            <a:xfrm>
              <a:off x="5265738" y="5160979"/>
              <a:ext cx="576262"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163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4768850"/>
            <a:ext cx="22145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013" y="4289425"/>
            <a:ext cx="17002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8013" y="5273675"/>
            <a:ext cx="8953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5950" y="5815013"/>
            <a:ext cx="5937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p:nvPr/>
        </p:nvCxnSpPr>
        <p:spPr>
          <a:xfrm>
            <a:off x="4503738" y="3724275"/>
            <a:ext cx="738187" cy="336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396" name="TextBox 48"/>
          <p:cNvSpPr txBox="1">
            <a:spLocks noChangeArrowheads="1"/>
          </p:cNvSpPr>
          <p:nvPr/>
        </p:nvSpPr>
        <p:spPr bwMode="auto">
          <a:xfrm>
            <a:off x="4691063" y="3308350"/>
            <a:ext cx="3746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3200" b="1">
                <a:latin typeface="Calibri" pitchFamily="34" charset="0"/>
              </a:rPr>
              <a:t>?</a:t>
            </a:r>
          </a:p>
        </p:txBody>
      </p:sp>
      <p:sp>
        <p:nvSpPr>
          <p:cNvPr id="16397" name="TextBox 49"/>
          <p:cNvSpPr txBox="1">
            <a:spLocks noChangeArrowheads="1"/>
          </p:cNvSpPr>
          <p:nvPr/>
        </p:nvSpPr>
        <p:spPr bwMode="auto">
          <a:xfrm>
            <a:off x="4691063" y="5280025"/>
            <a:ext cx="374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3200" b="1">
                <a:latin typeface="Calibri" pitchFamily="34" charset="0"/>
              </a:rPr>
              <a:t>?</a:t>
            </a:r>
          </a:p>
        </p:txBody>
      </p:sp>
      <p:cxnSp>
        <p:nvCxnSpPr>
          <p:cNvPr id="53" name="Straight Arrow Connector 52"/>
          <p:cNvCxnSpPr/>
          <p:nvPr/>
        </p:nvCxnSpPr>
        <p:spPr>
          <a:xfrm flipV="1">
            <a:off x="4359275" y="5021263"/>
            <a:ext cx="882650" cy="360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1"/>
          <p:cNvSpPr txBox="1">
            <a:spLocks noChangeArrowheads="1"/>
          </p:cNvSpPr>
          <p:nvPr/>
        </p:nvSpPr>
        <p:spPr bwMode="auto">
          <a:xfrm>
            <a:off x="1173566" y="841633"/>
            <a:ext cx="7429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3200" b="1" dirty="0">
                <a:latin typeface="Swis721 Blk2 BT" pitchFamily="34" charset="0"/>
              </a:rPr>
              <a:t>Causal modeling: Challenges...</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txBox="1">
            <a:spLocks noChangeArrowheads="1"/>
          </p:cNvSpPr>
          <p:nvPr/>
        </p:nvSpPr>
        <p:spPr bwMode="auto">
          <a:xfrm>
            <a:off x="469900" y="1460501"/>
            <a:ext cx="84264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defRPr>
            </a:lvl1pPr>
            <a:lvl2pPr marL="914400" indent="-4572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buFont typeface="Calibri" pitchFamily="34" charset="0"/>
              <a:buAutoNum type="arabicPeriod" startAt="3"/>
            </a:pPr>
            <a:r>
              <a:rPr lang="en-US" sz="2000" dirty="0">
                <a:latin typeface="Calibri" pitchFamily="34" charset="0"/>
                <a:ea typeface="MS PGothic" pitchFamily="34" charset="-128"/>
              </a:rPr>
              <a:t>Since these models have predefined inputs/outputs, it is difficult to (properly) connect two causal models</a:t>
            </a:r>
          </a:p>
          <a:p>
            <a:pPr lvl="1" eaLnBrk="1" hangingPunct="1">
              <a:lnSpc>
                <a:spcPct val="90000"/>
              </a:lnSpc>
              <a:spcBef>
                <a:spcPct val="20000"/>
              </a:spcBef>
              <a:buFont typeface="Arial" pitchFamily="34" charset="0"/>
              <a:buChar char="•"/>
            </a:pPr>
            <a:r>
              <a:rPr lang="en-US" sz="2000" dirty="0">
                <a:latin typeface="Calibri" pitchFamily="34" charset="0"/>
                <a:ea typeface="MS PGothic" pitchFamily="34" charset="-128"/>
              </a:rPr>
              <a:t>This becomes more important as the scope of models increases (i.e. connect powertrain model to chassis/tire model)</a:t>
            </a:r>
          </a:p>
          <a:p>
            <a:pPr lvl="1" eaLnBrk="1" hangingPunct="1">
              <a:lnSpc>
                <a:spcPct val="90000"/>
              </a:lnSpc>
              <a:spcBef>
                <a:spcPct val="20000"/>
              </a:spcBef>
              <a:buFont typeface="Arial" pitchFamily="34" charset="0"/>
              <a:buChar char="•"/>
            </a:pPr>
            <a:r>
              <a:rPr lang="en-US" sz="2000" dirty="0">
                <a:latin typeface="Calibri" pitchFamily="34" charset="0"/>
                <a:ea typeface="MS PGothic" pitchFamily="34" charset="-128"/>
              </a:rPr>
              <a:t>In </a:t>
            </a:r>
            <a:r>
              <a:rPr lang="en-US" sz="2000" dirty="0" smtClean="0">
                <a:latin typeface="Calibri" pitchFamily="34" charset="0"/>
                <a:ea typeface="MS PGothic" pitchFamily="34" charset="-128"/>
              </a:rPr>
              <a:t>most </a:t>
            </a:r>
            <a:r>
              <a:rPr lang="en-US" sz="2000" dirty="0">
                <a:latin typeface="Calibri" pitchFamily="34" charset="0"/>
                <a:ea typeface="MS PGothic" pitchFamily="34" charset="-128"/>
              </a:rPr>
              <a:t>cases this can require an equation re-formulation (to be done properly)</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r>
              <a:rPr lang="en-US" sz="2000" dirty="0">
                <a:latin typeface="Calibri" pitchFamily="34" charset="0"/>
                <a:ea typeface="MS PGothic" pitchFamily="34" charset="-128"/>
              </a:rPr>
              <a:t/>
            </a:r>
            <a:br>
              <a:rPr lang="en-US" sz="2000" dirty="0">
                <a:latin typeface="Calibri" pitchFamily="34" charset="0"/>
                <a:ea typeface="MS PGothic" pitchFamily="34" charset="-128"/>
              </a:rPr>
            </a:br>
            <a:endParaRPr lang="en-US" sz="2000" dirty="0">
              <a:latin typeface="Calibri" pitchFamily="34" charset="0"/>
              <a:ea typeface="MS PGothic" pitchFamily="34" charset="-128"/>
            </a:endParaRPr>
          </a:p>
        </p:txBody>
      </p:sp>
      <p:sp>
        <p:nvSpPr>
          <p:cNvPr id="17413" name="TextBox 64"/>
          <p:cNvSpPr txBox="1">
            <a:spLocks noChangeArrowheads="1"/>
          </p:cNvSpPr>
          <p:nvPr/>
        </p:nvSpPr>
        <p:spPr bwMode="auto">
          <a:xfrm>
            <a:off x="4108450" y="4467225"/>
            <a:ext cx="396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3600">
                <a:latin typeface="Calibri" pitchFamily="34" charset="0"/>
              </a:rPr>
              <a:t>?</a:t>
            </a:r>
            <a:endParaRPr lang="en-CA">
              <a:latin typeface="Calibri" pitchFamily="34" charset="0"/>
            </a:endParaRPr>
          </a:p>
        </p:txBody>
      </p:sp>
      <p:grpSp>
        <p:nvGrpSpPr>
          <p:cNvPr id="17414" name="Group 67"/>
          <p:cNvGrpSpPr>
            <a:grpSpLocks/>
          </p:cNvGrpSpPr>
          <p:nvPr/>
        </p:nvGrpSpPr>
        <p:grpSpPr bwMode="auto">
          <a:xfrm>
            <a:off x="917575" y="3694113"/>
            <a:ext cx="3278188" cy="928687"/>
            <a:chOff x="2011479" y="3718141"/>
            <a:chExt cx="3277384" cy="928694"/>
          </a:xfrm>
        </p:grpSpPr>
        <p:sp>
          <p:nvSpPr>
            <p:cNvPr id="47" name="Rounded Rectangle 46"/>
            <p:cNvSpPr/>
            <p:nvPr/>
          </p:nvSpPr>
          <p:spPr>
            <a:xfrm>
              <a:off x="2789163" y="3718141"/>
              <a:ext cx="1785500" cy="928694"/>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Engine/</a:t>
              </a:r>
              <a:br>
                <a:rPr lang="en-CA" dirty="0"/>
              </a:br>
              <a:r>
                <a:rPr lang="en-CA" dirty="0" err="1"/>
                <a:t>Powertrain</a:t>
              </a:r>
              <a:endParaRPr lang="en-CA" dirty="0"/>
            </a:p>
          </p:txBody>
        </p:sp>
        <p:cxnSp>
          <p:nvCxnSpPr>
            <p:cNvPr id="56" name="Straight Arrow Connector 55"/>
            <p:cNvCxnSpPr>
              <a:stCxn id="47" idx="3"/>
            </p:cNvCxnSpPr>
            <p:nvPr/>
          </p:nvCxnSpPr>
          <p:spPr>
            <a:xfrm>
              <a:off x="4574663" y="4183282"/>
              <a:ext cx="4285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424" name="TextBox 58"/>
            <p:cNvSpPr txBox="1">
              <a:spLocks noChangeArrowheads="1"/>
            </p:cNvSpPr>
            <p:nvPr/>
          </p:nvSpPr>
          <p:spPr bwMode="auto">
            <a:xfrm>
              <a:off x="4572000" y="3774048"/>
              <a:ext cx="716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atin typeface="Calibri" pitchFamily="34" charset="0"/>
                </a:rPr>
                <a:t>Angle</a:t>
              </a:r>
            </a:p>
          </p:txBody>
        </p:sp>
        <p:cxnSp>
          <p:nvCxnSpPr>
            <p:cNvPr id="66" name="Straight Arrow Connector 65"/>
            <p:cNvCxnSpPr/>
            <p:nvPr/>
          </p:nvCxnSpPr>
          <p:spPr>
            <a:xfrm>
              <a:off x="2289224" y="4184870"/>
              <a:ext cx="499939"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426" name="TextBox 66"/>
            <p:cNvSpPr txBox="1">
              <a:spLocks noChangeArrowheads="1"/>
            </p:cNvSpPr>
            <p:nvPr/>
          </p:nvSpPr>
          <p:spPr bwMode="auto">
            <a:xfrm>
              <a:off x="2011479" y="3774048"/>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atin typeface="Calibri" pitchFamily="34" charset="0"/>
                </a:rPr>
                <a:t>Inputs</a:t>
              </a:r>
            </a:p>
          </p:txBody>
        </p:sp>
      </p:grpSp>
      <p:grpSp>
        <p:nvGrpSpPr>
          <p:cNvPr id="17415" name="Group 70"/>
          <p:cNvGrpSpPr>
            <a:grpSpLocks/>
          </p:cNvGrpSpPr>
          <p:nvPr/>
        </p:nvGrpSpPr>
        <p:grpSpPr bwMode="auto">
          <a:xfrm>
            <a:off x="4251325" y="5046663"/>
            <a:ext cx="3744913" cy="928687"/>
            <a:chOff x="4023485" y="4929198"/>
            <a:chExt cx="3744905" cy="928694"/>
          </a:xfrm>
        </p:grpSpPr>
        <p:sp>
          <p:nvSpPr>
            <p:cNvPr id="51" name="Rounded Rectangle 50"/>
            <p:cNvSpPr/>
            <p:nvPr/>
          </p:nvSpPr>
          <p:spPr>
            <a:xfrm>
              <a:off x="4893433" y="4929198"/>
              <a:ext cx="1928809" cy="928694"/>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CA" dirty="0"/>
                <a:t>Chassis/Tire</a:t>
              </a:r>
            </a:p>
          </p:txBody>
        </p:sp>
        <p:cxnSp>
          <p:nvCxnSpPr>
            <p:cNvPr id="61" name="Straight Arrow Connector 60"/>
            <p:cNvCxnSpPr>
              <a:endCxn id="51" idx="1"/>
            </p:cNvCxnSpPr>
            <p:nvPr/>
          </p:nvCxnSpPr>
          <p:spPr>
            <a:xfrm>
              <a:off x="4393372" y="5394339"/>
              <a:ext cx="50006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419" name="TextBox 63"/>
            <p:cNvSpPr txBox="1">
              <a:spLocks noChangeArrowheads="1"/>
            </p:cNvSpPr>
            <p:nvPr/>
          </p:nvSpPr>
          <p:spPr bwMode="auto">
            <a:xfrm>
              <a:off x="4023485" y="4996153"/>
              <a:ext cx="834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atin typeface="Calibri" pitchFamily="34" charset="0"/>
                </a:rPr>
                <a:t>Torque</a:t>
              </a:r>
            </a:p>
          </p:txBody>
        </p:sp>
        <p:cxnSp>
          <p:nvCxnSpPr>
            <p:cNvPr id="69" name="Straight Arrow Connector 68"/>
            <p:cNvCxnSpPr/>
            <p:nvPr/>
          </p:nvCxnSpPr>
          <p:spPr>
            <a:xfrm>
              <a:off x="6822242" y="5429264"/>
              <a:ext cx="50006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421" name="TextBox 69"/>
            <p:cNvSpPr txBox="1">
              <a:spLocks noChangeArrowheads="1"/>
            </p:cNvSpPr>
            <p:nvPr/>
          </p:nvSpPr>
          <p:spPr bwMode="auto">
            <a:xfrm>
              <a:off x="6822297" y="5059932"/>
              <a:ext cx="946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latin typeface="Calibri" pitchFamily="34" charset="0"/>
                </a:rPr>
                <a:t>Outputs</a:t>
              </a:r>
            </a:p>
          </p:txBody>
        </p:sp>
      </p:grpSp>
      <p:cxnSp>
        <p:nvCxnSpPr>
          <p:cNvPr id="73" name="Elbow Connector 72"/>
          <p:cNvCxnSpPr>
            <a:stCxn id="17424" idx="2"/>
          </p:cNvCxnSpPr>
          <p:nvPr/>
        </p:nvCxnSpPr>
        <p:spPr>
          <a:xfrm rot="16200000" flipH="1">
            <a:off x="3532188" y="4424363"/>
            <a:ext cx="1393825" cy="78422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
          <p:cNvSpPr txBox="1">
            <a:spLocks noChangeArrowheads="1"/>
          </p:cNvSpPr>
          <p:nvPr/>
        </p:nvSpPr>
        <p:spPr bwMode="auto">
          <a:xfrm>
            <a:off x="1173566" y="841633"/>
            <a:ext cx="7429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3200" b="1" dirty="0">
                <a:latin typeface="Swis721 Blk2 BT" pitchFamily="34" charset="0"/>
              </a:rPr>
              <a:t>Causal modeling: Challenges...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Text Box 5"/>
          <p:cNvSpPr txBox="1">
            <a:spLocks noChangeArrowheads="1"/>
          </p:cNvSpPr>
          <p:nvPr/>
        </p:nvSpPr>
        <p:spPr bwMode="auto">
          <a:xfrm>
            <a:off x="4800600" y="4495800"/>
            <a:ext cx="43529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ct val="40000"/>
              </a:spcAft>
              <a:buClr>
                <a:schemeClr val="bg2"/>
              </a:buClr>
              <a:buFont typeface="Times" pitchFamily="18" charset="0"/>
              <a:buChar char="•"/>
            </a:pPr>
            <a:r>
              <a:rPr lang="en-US" sz="1900"/>
              <a:t>Model maps directly to physical                         components of system</a:t>
            </a:r>
          </a:p>
          <a:p>
            <a:pPr eaLnBrk="1" hangingPunct="1">
              <a:spcAft>
                <a:spcPct val="40000"/>
              </a:spcAft>
              <a:buClr>
                <a:schemeClr val="bg2"/>
              </a:buClr>
              <a:buFont typeface="Times" pitchFamily="18" charset="0"/>
              <a:buChar char="•"/>
            </a:pPr>
            <a:r>
              <a:rPr lang="en-US" sz="1900"/>
              <a:t>Automatically generates equations of motion</a:t>
            </a:r>
          </a:p>
        </p:txBody>
      </p:sp>
      <p:pic>
        <p:nvPicPr>
          <p:cNvPr id="5632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1057" t="12685" r="1752" b="11209"/>
          <a:stretch>
            <a:fillRect/>
          </a:stretch>
        </p:blipFill>
        <p:spPr bwMode="auto">
          <a:xfrm>
            <a:off x="4572000" y="1400175"/>
            <a:ext cx="4419600" cy="2867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98"/>
          <p:cNvGrpSpPr>
            <a:grpSpLocks/>
          </p:cNvGrpSpPr>
          <p:nvPr/>
        </p:nvGrpSpPr>
        <p:grpSpPr bwMode="auto">
          <a:xfrm>
            <a:off x="2514600" y="1371600"/>
            <a:ext cx="1866900" cy="3603625"/>
            <a:chOff x="1584" y="864"/>
            <a:chExt cx="1176" cy="2270"/>
          </a:xfrm>
        </p:grpSpPr>
        <p:grpSp>
          <p:nvGrpSpPr>
            <p:cNvPr id="18440" name="Group 93"/>
            <p:cNvGrpSpPr>
              <a:grpSpLocks/>
            </p:cNvGrpSpPr>
            <p:nvPr/>
          </p:nvGrpSpPr>
          <p:grpSpPr bwMode="auto">
            <a:xfrm>
              <a:off x="1584" y="864"/>
              <a:ext cx="1176" cy="1344"/>
              <a:chOff x="1584" y="864"/>
              <a:chExt cx="1176" cy="1344"/>
            </a:xfrm>
          </p:grpSpPr>
          <p:grpSp>
            <p:nvGrpSpPr>
              <p:cNvPr id="18485" name="Group 11"/>
              <p:cNvGrpSpPr>
                <a:grpSpLocks/>
              </p:cNvGrpSpPr>
              <p:nvPr/>
            </p:nvGrpSpPr>
            <p:grpSpPr bwMode="auto">
              <a:xfrm>
                <a:off x="1584" y="864"/>
                <a:ext cx="1176" cy="1214"/>
                <a:chOff x="816" y="1584"/>
                <a:chExt cx="1316" cy="1358"/>
              </a:xfrm>
            </p:grpSpPr>
            <p:sp>
              <p:nvSpPr>
                <p:cNvPr id="18487" name="Line 12"/>
                <p:cNvSpPr>
                  <a:spLocks noChangeShapeType="1"/>
                </p:cNvSpPr>
                <p:nvPr/>
              </p:nvSpPr>
              <p:spPr bwMode="auto">
                <a:xfrm rot="10800000">
                  <a:off x="1126" y="2846"/>
                  <a:ext cx="9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8" name="Line 13"/>
                <p:cNvSpPr>
                  <a:spLocks noChangeShapeType="1"/>
                </p:cNvSpPr>
                <p:nvPr/>
              </p:nvSpPr>
              <p:spPr bwMode="auto">
                <a:xfrm rot="10800000" flipV="1">
                  <a:off x="1943"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9" name="Line 14"/>
                <p:cNvSpPr>
                  <a:spLocks noChangeShapeType="1"/>
                </p:cNvSpPr>
                <p:nvPr/>
              </p:nvSpPr>
              <p:spPr bwMode="auto">
                <a:xfrm rot="10800000" flipV="1">
                  <a:off x="1847"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0" name="Line 15"/>
                <p:cNvSpPr>
                  <a:spLocks noChangeShapeType="1"/>
                </p:cNvSpPr>
                <p:nvPr/>
              </p:nvSpPr>
              <p:spPr bwMode="auto">
                <a:xfrm rot="10800000" flipV="1">
                  <a:off x="1751"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1" name="Line 16"/>
                <p:cNvSpPr>
                  <a:spLocks noChangeShapeType="1"/>
                </p:cNvSpPr>
                <p:nvPr/>
              </p:nvSpPr>
              <p:spPr bwMode="auto">
                <a:xfrm rot="10800000" flipV="1">
                  <a:off x="1655"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2" name="Line 17"/>
                <p:cNvSpPr>
                  <a:spLocks noChangeShapeType="1"/>
                </p:cNvSpPr>
                <p:nvPr/>
              </p:nvSpPr>
              <p:spPr bwMode="auto">
                <a:xfrm rot="10800000" flipV="1">
                  <a:off x="1558"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3" name="Line 18"/>
                <p:cNvSpPr>
                  <a:spLocks noChangeShapeType="1"/>
                </p:cNvSpPr>
                <p:nvPr/>
              </p:nvSpPr>
              <p:spPr bwMode="auto">
                <a:xfrm rot="10800000" flipV="1">
                  <a:off x="1462"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4" name="Line 19"/>
                <p:cNvSpPr>
                  <a:spLocks noChangeShapeType="1"/>
                </p:cNvSpPr>
                <p:nvPr/>
              </p:nvSpPr>
              <p:spPr bwMode="auto">
                <a:xfrm rot="10800000" flipV="1">
                  <a:off x="1366"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5" name="Line 20"/>
                <p:cNvSpPr>
                  <a:spLocks noChangeShapeType="1"/>
                </p:cNvSpPr>
                <p:nvPr/>
              </p:nvSpPr>
              <p:spPr bwMode="auto">
                <a:xfrm rot="10800000" flipV="1">
                  <a:off x="1270"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6" name="Line 21"/>
                <p:cNvSpPr>
                  <a:spLocks noChangeShapeType="1"/>
                </p:cNvSpPr>
                <p:nvPr/>
              </p:nvSpPr>
              <p:spPr bwMode="auto">
                <a:xfrm rot="10800000" flipV="1">
                  <a:off x="1174"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7" name="Line 22"/>
                <p:cNvSpPr>
                  <a:spLocks noChangeShapeType="1"/>
                </p:cNvSpPr>
                <p:nvPr/>
              </p:nvSpPr>
              <p:spPr bwMode="auto">
                <a:xfrm rot="10800000" flipV="1">
                  <a:off x="1078"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8498" name="Group 23"/>
                <p:cNvGrpSpPr>
                  <a:grpSpLocks/>
                </p:cNvGrpSpPr>
                <p:nvPr/>
              </p:nvGrpSpPr>
              <p:grpSpPr bwMode="auto">
                <a:xfrm rot="10800000">
                  <a:off x="1750" y="2078"/>
                  <a:ext cx="144" cy="768"/>
                  <a:chOff x="1056" y="2400"/>
                  <a:chExt cx="144" cy="768"/>
                </a:xfrm>
              </p:grpSpPr>
              <p:sp>
                <p:nvSpPr>
                  <p:cNvPr id="18514" name="Line 24"/>
                  <p:cNvSpPr>
                    <a:spLocks noChangeShapeType="1"/>
                  </p:cNvSpPr>
                  <p:nvPr/>
                </p:nvSpPr>
                <p:spPr bwMode="auto">
                  <a:xfrm>
                    <a:off x="1104" y="240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5" name="Line 25"/>
                  <p:cNvSpPr>
                    <a:spLocks noChangeShapeType="1"/>
                  </p:cNvSpPr>
                  <p:nvPr/>
                </p:nvSpPr>
                <p:spPr bwMode="auto">
                  <a:xfrm>
                    <a:off x="1104" y="2544"/>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6" name="Line 26"/>
                  <p:cNvSpPr>
                    <a:spLocks noChangeShapeType="1"/>
                  </p:cNvSpPr>
                  <p:nvPr/>
                </p:nvSpPr>
                <p:spPr bwMode="auto">
                  <a:xfrm flipH="1">
                    <a:off x="1056" y="259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7" name="Line 27"/>
                  <p:cNvSpPr>
                    <a:spLocks noChangeShapeType="1"/>
                  </p:cNvSpPr>
                  <p:nvPr/>
                </p:nvSpPr>
                <p:spPr bwMode="auto">
                  <a:xfrm>
                    <a:off x="1056" y="2640"/>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8" name="Line 28"/>
                  <p:cNvSpPr>
                    <a:spLocks noChangeShapeType="1"/>
                  </p:cNvSpPr>
                  <p:nvPr/>
                </p:nvSpPr>
                <p:spPr bwMode="auto">
                  <a:xfrm flipH="1">
                    <a:off x="1056" y="2688"/>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9" name="Line 29"/>
                  <p:cNvSpPr>
                    <a:spLocks noChangeShapeType="1"/>
                  </p:cNvSpPr>
                  <p:nvPr/>
                </p:nvSpPr>
                <p:spPr bwMode="auto">
                  <a:xfrm>
                    <a:off x="1056" y="2736"/>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20" name="Line 30"/>
                  <p:cNvSpPr>
                    <a:spLocks noChangeShapeType="1"/>
                  </p:cNvSpPr>
                  <p:nvPr/>
                </p:nvSpPr>
                <p:spPr bwMode="auto">
                  <a:xfrm flipH="1">
                    <a:off x="1056" y="278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21" name="Line 31"/>
                  <p:cNvSpPr>
                    <a:spLocks noChangeShapeType="1"/>
                  </p:cNvSpPr>
                  <p:nvPr/>
                </p:nvSpPr>
                <p:spPr bwMode="auto">
                  <a:xfrm>
                    <a:off x="1056" y="283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22" name="Line 32"/>
                  <p:cNvSpPr>
                    <a:spLocks noChangeShapeType="1"/>
                  </p:cNvSpPr>
                  <p:nvPr/>
                </p:nvSpPr>
                <p:spPr bwMode="auto">
                  <a:xfrm flipH="1">
                    <a:off x="1056" y="2880"/>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23" name="Line 33"/>
                  <p:cNvSpPr>
                    <a:spLocks noChangeShapeType="1"/>
                  </p:cNvSpPr>
                  <p:nvPr/>
                </p:nvSpPr>
                <p:spPr bwMode="auto">
                  <a:xfrm>
                    <a:off x="1056" y="2928"/>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24" name="Line 34"/>
                  <p:cNvSpPr>
                    <a:spLocks noChangeShapeType="1"/>
                  </p:cNvSpPr>
                  <p:nvPr/>
                </p:nvSpPr>
                <p:spPr bwMode="auto">
                  <a:xfrm flipV="1">
                    <a:off x="1104" y="297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25" name="Line 35"/>
                  <p:cNvSpPr>
                    <a:spLocks noChangeShapeType="1"/>
                  </p:cNvSpPr>
                  <p:nvPr/>
                </p:nvSpPr>
                <p:spPr bwMode="auto">
                  <a:xfrm>
                    <a:off x="1104" y="3024"/>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8499" name="Group 36"/>
                <p:cNvGrpSpPr>
                  <a:grpSpLocks/>
                </p:cNvGrpSpPr>
                <p:nvPr/>
              </p:nvGrpSpPr>
              <p:grpSpPr bwMode="auto">
                <a:xfrm rot="10800000">
                  <a:off x="1392" y="2032"/>
                  <a:ext cx="144" cy="814"/>
                  <a:chOff x="1750" y="2176"/>
                  <a:chExt cx="144" cy="814"/>
                </a:xfrm>
              </p:grpSpPr>
              <p:sp>
                <p:nvSpPr>
                  <p:cNvPr id="18508" name="Line 37"/>
                  <p:cNvSpPr>
                    <a:spLocks noChangeShapeType="1"/>
                  </p:cNvSpPr>
                  <p:nvPr/>
                </p:nvSpPr>
                <p:spPr bwMode="auto">
                  <a:xfrm rot="10800000">
                    <a:off x="1894" y="2558"/>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9" name="Line 38"/>
                  <p:cNvSpPr>
                    <a:spLocks noChangeShapeType="1"/>
                  </p:cNvSpPr>
                  <p:nvPr/>
                </p:nvSpPr>
                <p:spPr bwMode="auto">
                  <a:xfrm rot="10800000">
                    <a:off x="1750" y="255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0" name="Line 39"/>
                  <p:cNvSpPr>
                    <a:spLocks noChangeShapeType="1"/>
                  </p:cNvSpPr>
                  <p:nvPr/>
                </p:nvSpPr>
                <p:spPr bwMode="auto">
                  <a:xfrm rot="10800000" flipV="1">
                    <a:off x="1750" y="2558"/>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1" name="Line 40"/>
                  <p:cNvSpPr>
                    <a:spLocks noChangeShapeType="1"/>
                  </p:cNvSpPr>
                  <p:nvPr/>
                </p:nvSpPr>
                <p:spPr bwMode="auto">
                  <a:xfrm rot="10800000">
                    <a:off x="1765" y="2702"/>
                    <a:ext cx="11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2" name="Line 41"/>
                  <p:cNvSpPr>
                    <a:spLocks noChangeShapeType="1"/>
                  </p:cNvSpPr>
                  <p:nvPr/>
                </p:nvSpPr>
                <p:spPr bwMode="auto">
                  <a:xfrm rot="10800000" flipV="1">
                    <a:off x="1828" y="2702"/>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3" name="Line 42"/>
                  <p:cNvSpPr>
                    <a:spLocks noChangeShapeType="1"/>
                  </p:cNvSpPr>
                  <p:nvPr/>
                </p:nvSpPr>
                <p:spPr bwMode="auto">
                  <a:xfrm rot="10800000" flipV="1">
                    <a:off x="1832" y="2176"/>
                    <a:ext cx="2" cy="38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8500" name="Rectangle 43"/>
                <p:cNvSpPr>
                  <a:spLocks noChangeArrowheads="1"/>
                </p:cNvSpPr>
                <p:nvPr/>
              </p:nvSpPr>
              <p:spPr bwMode="auto">
                <a:xfrm>
                  <a:off x="1318" y="1838"/>
                  <a:ext cx="624" cy="240"/>
                </a:xfrm>
                <a:prstGeom prst="rect">
                  <a:avLst/>
                </a:prstGeom>
                <a:solidFill>
                  <a:schemeClr val="bg1"/>
                </a:solidFill>
                <a:ln w="9525" algn="ctr">
                  <a:solidFill>
                    <a:schemeClr val="tx1"/>
                  </a:solidFill>
                  <a:miter lim="800000"/>
                  <a:headEnd/>
                  <a:tailEnd/>
                </a:ln>
              </p:spPr>
              <p:txBody>
                <a:bodyPr wrap="none" anchor="ctr"/>
                <a:lstStyle/>
                <a:p>
                  <a:pPr algn="ctr">
                    <a:lnSpc>
                      <a:spcPct val="90000"/>
                    </a:lnSpc>
                    <a:spcBef>
                      <a:spcPct val="20000"/>
                    </a:spcBef>
                  </a:pPr>
                  <a:r>
                    <a:rPr lang="en-US" sz="1500">
                      <a:latin typeface="Times" pitchFamily="18" charset="0"/>
                    </a:rPr>
                    <a:t>M1</a:t>
                  </a:r>
                </a:p>
              </p:txBody>
            </p:sp>
            <p:sp>
              <p:nvSpPr>
                <p:cNvPr id="18501" name="Text Box 44"/>
                <p:cNvSpPr txBox="1">
                  <a:spLocks noChangeArrowheads="1"/>
                </p:cNvSpPr>
                <p:nvPr/>
              </p:nvSpPr>
              <p:spPr bwMode="auto">
                <a:xfrm>
                  <a:off x="1106" y="2255"/>
                  <a:ext cx="28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pPr>
                  <a:r>
                    <a:rPr lang="en-US" sz="1700">
                      <a:latin typeface="Times" pitchFamily="18" charset="0"/>
                    </a:rPr>
                    <a:t>d1</a:t>
                  </a:r>
                </a:p>
              </p:txBody>
            </p:sp>
            <p:sp>
              <p:nvSpPr>
                <p:cNvPr id="18502" name="Text Box 45"/>
                <p:cNvSpPr txBox="1">
                  <a:spLocks noChangeArrowheads="1"/>
                </p:cNvSpPr>
                <p:nvPr/>
              </p:nvSpPr>
              <p:spPr bwMode="auto">
                <a:xfrm>
                  <a:off x="1850" y="2448"/>
                  <a:ext cx="28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pPr>
                  <a:r>
                    <a:rPr lang="en-US" sz="1700">
                      <a:latin typeface="Times" pitchFamily="18" charset="0"/>
                    </a:rPr>
                    <a:t>k1</a:t>
                  </a:r>
                </a:p>
              </p:txBody>
            </p:sp>
            <p:sp>
              <p:nvSpPr>
                <p:cNvPr id="18503" name="Line 46"/>
                <p:cNvSpPr>
                  <a:spLocks noChangeShapeType="1"/>
                </p:cNvSpPr>
                <p:nvPr/>
              </p:nvSpPr>
              <p:spPr bwMode="auto">
                <a:xfrm rot="10800000">
                  <a:off x="816" y="2064"/>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4" name="Line 47"/>
                <p:cNvSpPr>
                  <a:spLocks noChangeShapeType="1"/>
                </p:cNvSpPr>
                <p:nvPr/>
              </p:nvSpPr>
              <p:spPr bwMode="auto">
                <a:xfrm rot="10800000" flipV="1">
                  <a:off x="816" y="2064"/>
                  <a:ext cx="0"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05" name="Text Box 48"/>
                <p:cNvSpPr txBox="1">
                  <a:spLocks noChangeArrowheads="1"/>
                </p:cNvSpPr>
                <p:nvPr/>
              </p:nvSpPr>
              <p:spPr bwMode="auto">
                <a:xfrm>
                  <a:off x="818" y="1825"/>
                  <a:ext cx="42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pPr>
                  <a:r>
                    <a:rPr lang="en-US" sz="1700">
                      <a:latin typeface="Times" pitchFamily="18" charset="0"/>
                    </a:rPr>
                    <a:t>x1(t)</a:t>
                  </a:r>
                </a:p>
              </p:txBody>
            </p:sp>
            <p:sp>
              <p:nvSpPr>
                <p:cNvPr id="18506" name="Line 49"/>
                <p:cNvSpPr>
                  <a:spLocks noChangeShapeType="1"/>
                </p:cNvSpPr>
                <p:nvPr/>
              </p:nvSpPr>
              <p:spPr bwMode="auto">
                <a:xfrm rot="10800000" flipV="1">
                  <a:off x="1654" y="1598"/>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07" name="Text Box 50"/>
                <p:cNvSpPr txBox="1">
                  <a:spLocks noChangeArrowheads="1"/>
                </p:cNvSpPr>
                <p:nvPr/>
              </p:nvSpPr>
              <p:spPr bwMode="auto">
                <a:xfrm>
                  <a:off x="1341" y="1584"/>
                  <a:ext cx="3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pPr>
                  <a:r>
                    <a:rPr lang="en-US" sz="1700">
                      <a:latin typeface="Times" pitchFamily="18" charset="0"/>
                    </a:rPr>
                    <a:t>F(t)</a:t>
                  </a:r>
                </a:p>
              </p:txBody>
            </p:sp>
          </p:grpSp>
          <p:sp>
            <p:nvSpPr>
              <p:cNvPr id="18486" name="Rectangle 92"/>
              <p:cNvSpPr>
                <a:spLocks noChangeArrowheads="1"/>
              </p:cNvSpPr>
              <p:nvPr/>
            </p:nvSpPr>
            <p:spPr bwMode="auto">
              <a:xfrm>
                <a:off x="1776" y="1968"/>
                <a:ext cx="912"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en-CA" sz="2400"/>
              </a:p>
            </p:txBody>
          </p:sp>
        </p:grpSp>
        <p:grpSp>
          <p:nvGrpSpPr>
            <p:cNvPr id="18441" name="Group 94"/>
            <p:cNvGrpSpPr>
              <a:grpSpLocks/>
            </p:cNvGrpSpPr>
            <p:nvPr/>
          </p:nvGrpSpPr>
          <p:grpSpPr bwMode="auto">
            <a:xfrm>
              <a:off x="1584" y="1920"/>
              <a:ext cx="1176" cy="1214"/>
              <a:chOff x="1536" y="2544"/>
              <a:chExt cx="1176" cy="1214"/>
            </a:xfrm>
          </p:grpSpPr>
          <p:grpSp>
            <p:nvGrpSpPr>
              <p:cNvPr id="18444" name="Group 51"/>
              <p:cNvGrpSpPr>
                <a:grpSpLocks/>
              </p:cNvGrpSpPr>
              <p:nvPr/>
            </p:nvGrpSpPr>
            <p:grpSpPr bwMode="auto">
              <a:xfrm>
                <a:off x="1536" y="2544"/>
                <a:ext cx="1176" cy="1214"/>
                <a:chOff x="816" y="1584"/>
                <a:chExt cx="1316" cy="1358"/>
              </a:xfrm>
            </p:grpSpPr>
            <p:sp>
              <p:nvSpPr>
                <p:cNvPr id="18446" name="Line 52"/>
                <p:cNvSpPr>
                  <a:spLocks noChangeShapeType="1"/>
                </p:cNvSpPr>
                <p:nvPr/>
              </p:nvSpPr>
              <p:spPr bwMode="auto">
                <a:xfrm rot="10800000">
                  <a:off x="1126" y="2846"/>
                  <a:ext cx="9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7" name="Line 53"/>
                <p:cNvSpPr>
                  <a:spLocks noChangeShapeType="1"/>
                </p:cNvSpPr>
                <p:nvPr/>
              </p:nvSpPr>
              <p:spPr bwMode="auto">
                <a:xfrm rot="10800000" flipV="1">
                  <a:off x="1943"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8" name="Line 54"/>
                <p:cNvSpPr>
                  <a:spLocks noChangeShapeType="1"/>
                </p:cNvSpPr>
                <p:nvPr/>
              </p:nvSpPr>
              <p:spPr bwMode="auto">
                <a:xfrm rot="10800000" flipV="1">
                  <a:off x="1847"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9" name="Line 55"/>
                <p:cNvSpPr>
                  <a:spLocks noChangeShapeType="1"/>
                </p:cNvSpPr>
                <p:nvPr/>
              </p:nvSpPr>
              <p:spPr bwMode="auto">
                <a:xfrm rot="10800000" flipV="1">
                  <a:off x="1751"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0" name="Line 56"/>
                <p:cNvSpPr>
                  <a:spLocks noChangeShapeType="1"/>
                </p:cNvSpPr>
                <p:nvPr/>
              </p:nvSpPr>
              <p:spPr bwMode="auto">
                <a:xfrm rot="10800000" flipV="1">
                  <a:off x="1655"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1" name="Line 57"/>
                <p:cNvSpPr>
                  <a:spLocks noChangeShapeType="1"/>
                </p:cNvSpPr>
                <p:nvPr/>
              </p:nvSpPr>
              <p:spPr bwMode="auto">
                <a:xfrm rot="10800000" flipV="1">
                  <a:off x="1558"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2" name="Line 58"/>
                <p:cNvSpPr>
                  <a:spLocks noChangeShapeType="1"/>
                </p:cNvSpPr>
                <p:nvPr/>
              </p:nvSpPr>
              <p:spPr bwMode="auto">
                <a:xfrm rot="10800000" flipV="1">
                  <a:off x="1462"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3" name="Line 59"/>
                <p:cNvSpPr>
                  <a:spLocks noChangeShapeType="1"/>
                </p:cNvSpPr>
                <p:nvPr/>
              </p:nvSpPr>
              <p:spPr bwMode="auto">
                <a:xfrm rot="10800000" flipV="1">
                  <a:off x="1366"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4" name="Line 60"/>
                <p:cNvSpPr>
                  <a:spLocks noChangeShapeType="1"/>
                </p:cNvSpPr>
                <p:nvPr/>
              </p:nvSpPr>
              <p:spPr bwMode="auto">
                <a:xfrm rot="10800000" flipV="1">
                  <a:off x="1270"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5" name="Line 61"/>
                <p:cNvSpPr>
                  <a:spLocks noChangeShapeType="1"/>
                </p:cNvSpPr>
                <p:nvPr/>
              </p:nvSpPr>
              <p:spPr bwMode="auto">
                <a:xfrm rot="10800000" flipV="1">
                  <a:off x="1174"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6" name="Line 62"/>
                <p:cNvSpPr>
                  <a:spLocks noChangeShapeType="1"/>
                </p:cNvSpPr>
                <p:nvPr/>
              </p:nvSpPr>
              <p:spPr bwMode="auto">
                <a:xfrm rot="10800000" flipV="1">
                  <a:off x="1078" y="284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8457" name="Group 63"/>
                <p:cNvGrpSpPr>
                  <a:grpSpLocks/>
                </p:cNvGrpSpPr>
                <p:nvPr/>
              </p:nvGrpSpPr>
              <p:grpSpPr bwMode="auto">
                <a:xfrm rot="10800000">
                  <a:off x="1750" y="2078"/>
                  <a:ext cx="144" cy="768"/>
                  <a:chOff x="1056" y="2400"/>
                  <a:chExt cx="144" cy="768"/>
                </a:xfrm>
              </p:grpSpPr>
              <p:sp>
                <p:nvSpPr>
                  <p:cNvPr id="18473" name="Line 64"/>
                  <p:cNvSpPr>
                    <a:spLocks noChangeShapeType="1"/>
                  </p:cNvSpPr>
                  <p:nvPr/>
                </p:nvSpPr>
                <p:spPr bwMode="auto">
                  <a:xfrm>
                    <a:off x="1104" y="240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4" name="Line 65"/>
                  <p:cNvSpPr>
                    <a:spLocks noChangeShapeType="1"/>
                  </p:cNvSpPr>
                  <p:nvPr/>
                </p:nvSpPr>
                <p:spPr bwMode="auto">
                  <a:xfrm>
                    <a:off x="1104" y="2544"/>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5" name="Line 66"/>
                  <p:cNvSpPr>
                    <a:spLocks noChangeShapeType="1"/>
                  </p:cNvSpPr>
                  <p:nvPr/>
                </p:nvSpPr>
                <p:spPr bwMode="auto">
                  <a:xfrm flipH="1">
                    <a:off x="1056" y="259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6" name="Line 67"/>
                  <p:cNvSpPr>
                    <a:spLocks noChangeShapeType="1"/>
                  </p:cNvSpPr>
                  <p:nvPr/>
                </p:nvSpPr>
                <p:spPr bwMode="auto">
                  <a:xfrm>
                    <a:off x="1056" y="2640"/>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7" name="Line 68"/>
                  <p:cNvSpPr>
                    <a:spLocks noChangeShapeType="1"/>
                  </p:cNvSpPr>
                  <p:nvPr/>
                </p:nvSpPr>
                <p:spPr bwMode="auto">
                  <a:xfrm flipH="1">
                    <a:off x="1056" y="2688"/>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8" name="Line 69"/>
                  <p:cNvSpPr>
                    <a:spLocks noChangeShapeType="1"/>
                  </p:cNvSpPr>
                  <p:nvPr/>
                </p:nvSpPr>
                <p:spPr bwMode="auto">
                  <a:xfrm>
                    <a:off x="1056" y="2736"/>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9" name="Line 70"/>
                  <p:cNvSpPr>
                    <a:spLocks noChangeShapeType="1"/>
                  </p:cNvSpPr>
                  <p:nvPr/>
                </p:nvSpPr>
                <p:spPr bwMode="auto">
                  <a:xfrm flipH="1">
                    <a:off x="1056" y="278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0" name="Line 71"/>
                  <p:cNvSpPr>
                    <a:spLocks noChangeShapeType="1"/>
                  </p:cNvSpPr>
                  <p:nvPr/>
                </p:nvSpPr>
                <p:spPr bwMode="auto">
                  <a:xfrm>
                    <a:off x="1056" y="283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1" name="Line 72"/>
                  <p:cNvSpPr>
                    <a:spLocks noChangeShapeType="1"/>
                  </p:cNvSpPr>
                  <p:nvPr/>
                </p:nvSpPr>
                <p:spPr bwMode="auto">
                  <a:xfrm flipH="1">
                    <a:off x="1056" y="2880"/>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2" name="Line 73"/>
                  <p:cNvSpPr>
                    <a:spLocks noChangeShapeType="1"/>
                  </p:cNvSpPr>
                  <p:nvPr/>
                </p:nvSpPr>
                <p:spPr bwMode="auto">
                  <a:xfrm>
                    <a:off x="1056" y="2928"/>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3" name="Line 74"/>
                  <p:cNvSpPr>
                    <a:spLocks noChangeShapeType="1"/>
                  </p:cNvSpPr>
                  <p:nvPr/>
                </p:nvSpPr>
                <p:spPr bwMode="auto">
                  <a:xfrm flipV="1">
                    <a:off x="1104" y="297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4" name="Line 75"/>
                  <p:cNvSpPr>
                    <a:spLocks noChangeShapeType="1"/>
                  </p:cNvSpPr>
                  <p:nvPr/>
                </p:nvSpPr>
                <p:spPr bwMode="auto">
                  <a:xfrm>
                    <a:off x="1104" y="3024"/>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8458" name="Group 76"/>
                <p:cNvGrpSpPr>
                  <a:grpSpLocks/>
                </p:cNvGrpSpPr>
                <p:nvPr/>
              </p:nvGrpSpPr>
              <p:grpSpPr bwMode="auto">
                <a:xfrm rot="10800000">
                  <a:off x="1392" y="2032"/>
                  <a:ext cx="144" cy="814"/>
                  <a:chOff x="1750" y="2176"/>
                  <a:chExt cx="144" cy="814"/>
                </a:xfrm>
              </p:grpSpPr>
              <p:sp>
                <p:nvSpPr>
                  <p:cNvPr id="18467" name="Line 77"/>
                  <p:cNvSpPr>
                    <a:spLocks noChangeShapeType="1"/>
                  </p:cNvSpPr>
                  <p:nvPr/>
                </p:nvSpPr>
                <p:spPr bwMode="auto">
                  <a:xfrm rot="10800000">
                    <a:off x="1894" y="2558"/>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68" name="Line 78"/>
                  <p:cNvSpPr>
                    <a:spLocks noChangeShapeType="1"/>
                  </p:cNvSpPr>
                  <p:nvPr/>
                </p:nvSpPr>
                <p:spPr bwMode="auto">
                  <a:xfrm rot="10800000">
                    <a:off x="1750" y="255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69" name="Line 79"/>
                  <p:cNvSpPr>
                    <a:spLocks noChangeShapeType="1"/>
                  </p:cNvSpPr>
                  <p:nvPr/>
                </p:nvSpPr>
                <p:spPr bwMode="auto">
                  <a:xfrm rot="10800000" flipV="1">
                    <a:off x="1750" y="2558"/>
                    <a:ext cx="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0" name="Line 80"/>
                  <p:cNvSpPr>
                    <a:spLocks noChangeShapeType="1"/>
                  </p:cNvSpPr>
                  <p:nvPr/>
                </p:nvSpPr>
                <p:spPr bwMode="auto">
                  <a:xfrm rot="10800000">
                    <a:off x="1765" y="2702"/>
                    <a:ext cx="11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1" name="Line 81"/>
                  <p:cNvSpPr>
                    <a:spLocks noChangeShapeType="1"/>
                  </p:cNvSpPr>
                  <p:nvPr/>
                </p:nvSpPr>
                <p:spPr bwMode="auto">
                  <a:xfrm rot="10800000" flipV="1">
                    <a:off x="1828" y="2702"/>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2" name="Line 82"/>
                  <p:cNvSpPr>
                    <a:spLocks noChangeShapeType="1"/>
                  </p:cNvSpPr>
                  <p:nvPr/>
                </p:nvSpPr>
                <p:spPr bwMode="auto">
                  <a:xfrm rot="10800000" flipV="1">
                    <a:off x="1832" y="2176"/>
                    <a:ext cx="2" cy="38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8459" name="Rectangle 83"/>
                <p:cNvSpPr>
                  <a:spLocks noChangeArrowheads="1"/>
                </p:cNvSpPr>
                <p:nvPr/>
              </p:nvSpPr>
              <p:spPr bwMode="auto">
                <a:xfrm>
                  <a:off x="1318" y="1838"/>
                  <a:ext cx="624" cy="240"/>
                </a:xfrm>
                <a:prstGeom prst="rect">
                  <a:avLst/>
                </a:prstGeom>
                <a:solidFill>
                  <a:schemeClr val="bg1"/>
                </a:solidFill>
                <a:ln w="9525" algn="ctr">
                  <a:solidFill>
                    <a:schemeClr val="tx1"/>
                  </a:solidFill>
                  <a:miter lim="800000"/>
                  <a:headEnd/>
                  <a:tailEnd/>
                </a:ln>
              </p:spPr>
              <p:txBody>
                <a:bodyPr wrap="none" anchor="ctr"/>
                <a:lstStyle/>
                <a:p>
                  <a:pPr algn="ctr">
                    <a:lnSpc>
                      <a:spcPct val="90000"/>
                    </a:lnSpc>
                    <a:spcBef>
                      <a:spcPct val="20000"/>
                    </a:spcBef>
                  </a:pPr>
                  <a:r>
                    <a:rPr lang="en-US" sz="1500">
                      <a:latin typeface="Times" pitchFamily="18" charset="0"/>
                    </a:rPr>
                    <a:t>M2</a:t>
                  </a:r>
                </a:p>
              </p:txBody>
            </p:sp>
            <p:sp>
              <p:nvSpPr>
                <p:cNvPr id="18460" name="Text Box 84"/>
                <p:cNvSpPr txBox="1">
                  <a:spLocks noChangeArrowheads="1"/>
                </p:cNvSpPr>
                <p:nvPr/>
              </p:nvSpPr>
              <p:spPr bwMode="auto">
                <a:xfrm>
                  <a:off x="1106" y="2255"/>
                  <a:ext cx="28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pPr>
                  <a:r>
                    <a:rPr lang="en-US" sz="1700">
                      <a:latin typeface="Times" pitchFamily="18" charset="0"/>
                    </a:rPr>
                    <a:t>d2</a:t>
                  </a:r>
                </a:p>
              </p:txBody>
            </p:sp>
            <p:sp>
              <p:nvSpPr>
                <p:cNvPr id="18461" name="Text Box 85"/>
                <p:cNvSpPr txBox="1">
                  <a:spLocks noChangeArrowheads="1"/>
                </p:cNvSpPr>
                <p:nvPr/>
              </p:nvSpPr>
              <p:spPr bwMode="auto">
                <a:xfrm>
                  <a:off x="1850" y="2448"/>
                  <a:ext cx="28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pPr>
                  <a:r>
                    <a:rPr lang="en-US" sz="1700">
                      <a:latin typeface="Times" pitchFamily="18" charset="0"/>
                    </a:rPr>
                    <a:t>k2</a:t>
                  </a:r>
                </a:p>
              </p:txBody>
            </p:sp>
            <p:sp>
              <p:nvSpPr>
                <p:cNvPr id="18462" name="Line 86"/>
                <p:cNvSpPr>
                  <a:spLocks noChangeShapeType="1"/>
                </p:cNvSpPr>
                <p:nvPr/>
              </p:nvSpPr>
              <p:spPr bwMode="auto">
                <a:xfrm rot="10800000">
                  <a:off x="816" y="2064"/>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63" name="Line 87"/>
                <p:cNvSpPr>
                  <a:spLocks noChangeShapeType="1"/>
                </p:cNvSpPr>
                <p:nvPr/>
              </p:nvSpPr>
              <p:spPr bwMode="auto">
                <a:xfrm rot="10800000" flipV="1">
                  <a:off x="816" y="2064"/>
                  <a:ext cx="0" cy="1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64" name="Text Box 88"/>
                <p:cNvSpPr txBox="1">
                  <a:spLocks noChangeArrowheads="1"/>
                </p:cNvSpPr>
                <p:nvPr/>
              </p:nvSpPr>
              <p:spPr bwMode="auto">
                <a:xfrm>
                  <a:off x="818" y="1825"/>
                  <a:ext cx="42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pPr>
                  <a:r>
                    <a:rPr lang="en-US" sz="1700">
                      <a:latin typeface="Times" pitchFamily="18" charset="0"/>
                    </a:rPr>
                    <a:t>x2(t)</a:t>
                  </a:r>
                </a:p>
              </p:txBody>
            </p:sp>
            <p:sp>
              <p:nvSpPr>
                <p:cNvPr id="18465" name="Line 89"/>
                <p:cNvSpPr>
                  <a:spLocks noChangeShapeType="1"/>
                </p:cNvSpPr>
                <p:nvPr/>
              </p:nvSpPr>
              <p:spPr bwMode="auto">
                <a:xfrm rot="10800000" flipV="1">
                  <a:off x="1654" y="1598"/>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66" name="Text Box 90"/>
                <p:cNvSpPr txBox="1">
                  <a:spLocks noChangeArrowheads="1"/>
                </p:cNvSpPr>
                <p:nvPr/>
              </p:nvSpPr>
              <p:spPr bwMode="auto">
                <a:xfrm>
                  <a:off x="1341" y="1584"/>
                  <a:ext cx="3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pPr>
                  <a:r>
                    <a:rPr lang="en-US" sz="1700">
                      <a:latin typeface="Times" pitchFamily="18" charset="0"/>
                    </a:rPr>
                    <a:t>F(t)</a:t>
                  </a:r>
                </a:p>
              </p:txBody>
            </p:sp>
          </p:grpSp>
          <p:sp>
            <p:nvSpPr>
              <p:cNvPr id="18445" name="Rectangle 91"/>
              <p:cNvSpPr>
                <a:spLocks noChangeArrowheads="1"/>
              </p:cNvSpPr>
              <p:nvPr/>
            </p:nvSpPr>
            <p:spPr bwMode="auto">
              <a:xfrm>
                <a:off x="1968" y="2544"/>
                <a:ext cx="576" cy="2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en-CA" sz="2400"/>
              </a:p>
            </p:txBody>
          </p:sp>
        </p:grpSp>
        <p:sp>
          <p:nvSpPr>
            <p:cNvPr id="18442" name="Line 96"/>
            <p:cNvSpPr>
              <a:spLocks noChangeShapeType="1"/>
            </p:cNvSpPr>
            <p:nvPr/>
          </p:nvSpPr>
          <p:spPr bwMode="auto">
            <a:xfrm>
              <a:off x="2153" y="1920"/>
              <a:ext cx="0"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3" name="Line 97"/>
            <p:cNvSpPr>
              <a:spLocks noChangeShapeType="1"/>
            </p:cNvSpPr>
            <p:nvPr/>
          </p:nvSpPr>
          <p:spPr bwMode="auto">
            <a:xfrm>
              <a:off x="2504" y="1920"/>
              <a:ext cx="0"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8438" name="Text Box 5"/>
          <p:cNvSpPr txBox="1">
            <a:spLocks noChangeArrowheads="1"/>
          </p:cNvSpPr>
          <p:nvPr/>
        </p:nvSpPr>
        <p:spPr bwMode="auto">
          <a:xfrm>
            <a:off x="2362200" y="4953000"/>
            <a:ext cx="243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ct val="20000"/>
              </a:spcAft>
              <a:buFont typeface="Tahoma" pitchFamily="34" charset="0"/>
              <a:buNone/>
            </a:pPr>
            <a:r>
              <a:rPr lang="en-US"/>
              <a:t>Double mass </a:t>
            </a:r>
          </a:p>
          <a:p>
            <a:pPr algn="ctr" eaLnBrk="1" hangingPunct="1">
              <a:spcAft>
                <a:spcPct val="20000"/>
              </a:spcAft>
              <a:buFont typeface="Tahoma" pitchFamily="34" charset="0"/>
              <a:buNone/>
            </a:pPr>
            <a:r>
              <a:rPr lang="en-US"/>
              <a:t>spring-damper system</a:t>
            </a:r>
            <a:endParaRPr lang="en-US" sz="1600"/>
          </a:p>
        </p:txBody>
      </p:sp>
      <p:pic>
        <p:nvPicPr>
          <p:cNvPr id="44126"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2124075"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 name="TextBox 1"/>
          <p:cNvSpPr txBox="1">
            <a:spLocks noChangeArrowheads="1"/>
          </p:cNvSpPr>
          <p:nvPr/>
        </p:nvSpPr>
        <p:spPr bwMode="auto">
          <a:xfrm>
            <a:off x="228600" y="841633"/>
            <a:ext cx="866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dirty="0" smtClean="0">
                <a:solidFill>
                  <a:srgbClr val="FF0000"/>
                </a:solidFill>
                <a:latin typeface="Swis721 Blk2 BT" pitchFamily="34" charset="0"/>
              </a:rPr>
              <a:t>Physical Modelling – Faster &amp; Intuitive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329"/>
                                        </p:tgtEl>
                                        <p:attrNameLst>
                                          <p:attrName>style.visibility</p:attrName>
                                        </p:attrNameLst>
                                      </p:cBhvr>
                                      <p:to>
                                        <p:strVal val="visible"/>
                                      </p:to>
                                    </p:set>
                                    <p:animEffect transition="in" filter="wipe(left)">
                                      <p:cBhvr>
                                        <p:cTn id="12" dur="500"/>
                                        <p:tgtEl>
                                          <p:spTgt spid="563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4126"/>
                                        </p:tgtEl>
                                        <p:attrNameLst>
                                          <p:attrName>style.visibility</p:attrName>
                                        </p:attrNameLst>
                                      </p:cBhvr>
                                      <p:to>
                                        <p:strVal val="visible"/>
                                      </p:to>
                                    </p:set>
                                    <p:animEffect transition="in" filter="wipe(up)">
                                      <p:cBhvr>
                                        <p:cTn id="17" dur="500"/>
                                        <p:tgtEl>
                                          <p:spTgt spid="44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8">
                                            <p:txEl>
                                              <p:pRg st="0" end="0"/>
                                            </p:txEl>
                                          </p:spTgt>
                                        </p:tgtEl>
                                        <p:attrNameLst>
                                          <p:attrName>style.visibility</p:attrName>
                                        </p:attrNameLst>
                                      </p:cBhvr>
                                      <p:to>
                                        <p:strVal val="visible"/>
                                      </p:to>
                                    </p:set>
                                    <p:animEffect transition="in" filter="fade">
                                      <p:cBhvr>
                                        <p:cTn id="22" dur="500"/>
                                        <p:tgtEl>
                                          <p:spTgt spid="5632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8">
                                            <p:txEl>
                                              <p:pRg st="1" end="1"/>
                                            </p:txEl>
                                          </p:spTgt>
                                        </p:tgtEl>
                                        <p:attrNameLst>
                                          <p:attrName>style.visibility</p:attrName>
                                        </p:attrNameLst>
                                      </p:cBhvr>
                                      <p:to>
                                        <p:strVal val="visible"/>
                                      </p:to>
                                    </p:set>
                                    <p:animEffect transition="in" filter="fade">
                                      <p:cBhvr>
                                        <p:cTn id="27" dur="500"/>
                                        <p:tgtEl>
                                          <p:spTgt spid="563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build="p"/>
    </p:bldLst>
  </p:timing>
</p:sld>
</file>

<file path=ppt/theme/theme1.xml><?xml version="1.0" encoding="utf-8"?>
<a:theme xmlns:a="http://schemas.openxmlformats.org/drawingml/2006/main" name="MapleSim 2 Academic V1b T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MapleSim 2 Academic V1b TL</Template>
  <TotalTime>8928</TotalTime>
  <Words>3049</Words>
  <Application>Microsoft Office PowerPoint</Application>
  <PresentationFormat>On-screen Show (4:3)</PresentationFormat>
  <Paragraphs>495</Paragraphs>
  <Slides>25</Slides>
  <Notes>21</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Calibri</vt:lpstr>
      <vt:lpstr>MS PGothic</vt:lpstr>
      <vt:lpstr>Times</vt:lpstr>
      <vt:lpstr>Tahoma</vt:lpstr>
      <vt:lpstr>Arial Rounded MT Bold</vt:lpstr>
      <vt:lpstr>Symbol</vt:lpstr>
      <vt:lpstr>Wingdings</vt:lpstr>
      <vt:lpstr>MapleSim 2 Academic V1b TL</vt:lpstr>
      <vt:lpstr>Designer Drawing</vt:lpstr>
      <vt:lpstr>MapleSim and the Advantages  of Physical Modeling</vt:lpstr>
      <vt:lpstr>Please try to model this plant</vt:lpstr>
      <vt:lpstr>PowerPoint Presentation</vt:lpstr>
      <vt:lpstr>Why is physical modeling so difficult?</vt:lpstr>
      <vt:lpstr>The Story of the Analog Computer</vt:lpstr>
      <vt:lpstr>PowerPoint Presentation</vt:lpstr>
      <vt:lpstr>PowerPoint Presentation</vt:lpstr>
      <vt:lpstr>PowerPoint Presentation</vt:lpstr>
      <vt:lpstr>PowerPoint Presentation</vt:lpstr>
      <vt:lpstr>PowerPoint Presentation</vt:lpstr>
      <vt:lpstr>Maplesoft engineering solution</vt:lpstr>
      <vt:lpstr>Symbolic computation for plant modelling</vt:lpstr>
      <vt:lpstr>PowerPoint Presentation</vt:lpstr>
      <vt:lpstr>Symbolic computation for plant modelling</vt:lpstr>
      <vt:lpstr>PowerPoint Presentation</vt:lpstr>
      <vt:lpstr>PowerPoint Presentation</vt:lpstr>
      <vt:lpstr>PowerPoint Presentation</vt:lpstr>
      <vt:lpstr>PowerPoint Presentation</vt:lpstr>
      <vt:lpstr>PowerPoint Presentation</vt:lpstr>
      <vt:lpstr>Faster real time simulation</vt:lpstr>
      <vt:lpstr>Multi-Domain Modeling</vt:lpstr>
      <vt:lpstr>Simple Example</vt:lpstr>
      <vt:lpstr>Generated Equations from RLC Example</vt:lpstr>
      <vt:lpstr>PowerPoint Presentation</vt:lpstr>
      <vt:lpstr>Case studies and demonstrations</vt:lpstr>
    </vt:vector>
  </TitlesOfParts>
  <Company>Maplesoft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Lee</dc:creator>
  <cp:lastModifiedBy>Omer</cp:lastModifiedBy>
  <cp:revision>537</cp:revision>
  <dcterms:created xsi:type="dcterms:W3CDTF">2009-10-21T14:54:25Z</dcterms:created>
  <dcterms:modified xsi:type="dcterms:W3CDTF">2013-04-22T11:01:27Z</dcterms:modified>
</cp:coreProperties>
</file>