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Lst>
  <p:notesMasterIdLst>
    <p:notesMasterId r:id="rId31"/>
  </p:notesMasterIdLst>
  <p:sldIdLst>
    <p:sldId id="256" r:id="rId3"/>
    <p:sldId id="258" r:id="rId4"/>
    <p:sldId id="260" r:id="rId5"/>
    <p:sldId id="264" r:id="rId6"/>
    <p:sldId id="259" r:id="rId7"/>
    <p:sldId id="261" r:id="rId8"/>
    <p:sldId id="265" r:id="rId9"/>
    <p:sldId id="262" r:id="rId10"/>
    <p:sldId id="273" r:id="rId11"/>
    <p:sldId id="280" r:id="rId12"/>
    <p:sldId id="275" r:id="rId13"/>
    <p:sldId id="276" r:id="rId14"/>
    <p:sldId id="281" r:id="rId15"/>
    <p:sldId id="282" r:id="rId16"/>
    <p:sldId id="283" r:id="rId17"/>
    <p:sldId id="284" r:id="rId18"/>
    <p:sldId id="285" r:id="rId19"/>
    <p:sldId id="286" r:id="rId20"/>
    <p:sldId id="287" r:id="rId21"/>
    <p:sldId id="288" r:id="rId22"/>
    <p:sldId id="289" r:id="rId23"/>
    <p:sldId id="290" r:id="rId24"/>
    <p:sldId id="269" r:id="rId25"/>
    <p:sldId id="270" r:id="rId26"/>
    <p:sldId id="271" r:id="rId27"/>
    <p:sldId id="272" r:id="rId28"/>
    <p:sldId id="266" r:id="rId29"/>
    <p:sldId id="263" r:id="rId30"/>
  </p:sldIdLst>
  <p:sldSz cx="11522075" cy="7200900"/>
  <p:notesSz cx="6858000" cy="9144000"/>
  <p:defaultTextStyle>
    <a:defPPr>
      <a:defRPr lang="en-US"/>
    </a:defPPr>
    <a:lvl1pPr algn="l" rtl="0" fontAlgn="base">
      <a:spcBef>
        <a:spcPct val="0"/>
      </a:spcBef>
      <a:spcAft>
        <a:spcPct val="0"/>
      </a:spcAft>
      <a:defRPr sz="2100" kern="1200">
        <a:solidFill>
          <a:schemeClr val="tx1"/>
        </a:solidFill>
        <a:latin typeface="Swis721 BlkCn BT" pitchFamily="34" charset="0"/>
        <a:ea typeface="+mn-ea"/>
        <a:cs typeface="Arial" charset="0"/>
      </a:defRPr>
    </a:lvl1pPr>
    <a:lvl2pPr marL="457200" algn="l" rtl="0" fontAlgn="base">
      <a:spcBef>
        <a:spcPct val="0"/>
      </a:spcBef>
      <a:spcAft>
        <a:spcPct val="0"/>
      </a:spcAft>
      <a:defRPr sz="2100" kern="1200">
        <a:solidFill>
          <a:schemeClr val="tx1"/>
        </a:solidFill>
        <a:latin typeface="Swis721 BlkCn BT" pitchFamily="34" charset="0"/>
        <a:ea typeface="+mn-ea"/>
        <a:cs typeface="Arial" charset="0"/>
      </a:defRPr>
    </a:lvl2pPr>
    <a:lvl3pPr marL="914400" algn="l" rtl="0" fontAlgn="base">
      <a:spcBef>
        <a:spcPct val="0"/>
      </a:spcBef>
      <a:spcAft>
        <a:spcPct val="0"/>
      </a:spcAft>
      <a:defRPr sz="2100" kern="1200">
        <a:solidFill>
          <a:schemeClr val="tx1"/>
        </a:solidFill>
        <a:latin typeface="Swis721 BlkCn BT" pitchFamily="34" charset="0"/>
        <a:ea typeface="+mn-ea"/>
        <a:cs typeface="Arial" charset="0"/>
      </a:defRPr>
    </a:lvl3pPr>
    <a:lvl4pPr marL="1371600" algn="l" rtl="0" fontAlgn="base">
      <a:spcBef>
        <a:spcPct val="0"/>
      </a:spcBef>
      <a:spcAft>
        <a:spcPct val="0"/>
      </a:spcAft>
      <a:defRPr sz="2100" kern="1200">
        <a:solidFill>
          <a:schemeClr val="tx1"/>
        </a:solidFill>
        <a:latin typeface="Swis721 BlkCn BT" pitchFamily="34" charset="0"/>
        <a:ea typeface="+mn-ea"/>
        <a:cs typeface="Arial" charset="0"/>
      </a:defRPr>
    </a:lvl4pPr>
    <a:lvl5pPr marL="1828800" algn="l" rtl="0" fontAlgn="base">
      <a:spcBef>
        <a:spcPct val="0"/>
      </a:spcBef>
      <a:spcAft>
        <a:spcPct val="0"/>
      </a:spcAft>
      <a:defRPr sz="2100" kern="1200">
        <a:solidFill>
          <a:schemeClr val="tx1"/>
        </a:solidFill>
        <a:latin typeface="Swis721 BlkCn BT" pitchFamily="34" charset="0"/>
        <a:ea typeface="+mn-ea"/>
        <a:cs typeface="Arial" charset="0"/>
      </a:defRPr>
    </a:lvl5pPr>
    <a:lvl6pPr marL="2286000" algn="l" defTabSz="914400" rtl="0" eaLnBrk="1" latinLnBrk="0" hangingPunct="1">
      <a:defRPr sz="2100" kern="1200">
        <a:solidFill>
          <a:schemeClr val="tx1"/>
        </a:solidFill>
        <a:latin typeface="Swis721 BlkCn BT" pitchFamily="34" charset="0"/>
        <a:ea typeface="+mn-ea"/>
        <a:cs typeface="Arial" charset="0"/>
      </a:defRPr>
    </a:lvl6pPr>
    <a:lvl7pPr marL="2743200" algn="l" defTabSz="914400" rtl="0" eaLnBrk="1" latinLnBrk="0" hangingPunct="1">
      <a:defRPr sz="2100" kern="1200">
        <a:solidFill>
          <a:schemeClr val="tx1"/>
        </a:solidFill>
        <a:latin typeface="Swis721 BlkCn BT" pitchFamily="34" charset="0"/>
        <a:ea typeface="+mn-ea"/>
        <a:cs typeface="Arial" charset="0"/>
      </a:defRPr>
    </a:lvl7pPr>
    <a:lvl8pPr marL="3200400" algn="l" defTabSz="914400" rtl="0" eaLnBrk="1" latinLnBrk="0" hangingPunct="1">
      <a:defRPr sz="2100" kern="1200">
        <a:solidFill>
          <a:schemeClr val="tx1"/>
        </a:solidFill>
        <a:latin typeface="Swis721 BlkCn BT" pitchFamily="34" charset="0"/>
        <a:ea typeface="+mn-ea"/>
        <a:cs typeface="Arial" charset="0"/>
      </a:defRPr>
    </a:lvl8pPr>
    <a:lvl9pPr marL="3657600" algn="l" defTabSz="914400" rtl="0" eaLnBrk="1" latinLnBrk="0" hangingPunct="1">
      <a:defRPr sz="2100" kern="1200">
        <a:solidFill>
          <a:schemeClr val="tx1"/>
        </a:solidFill>
        <a:latin typeface="Swis721 BlkCn BT"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3300"/>
    <a:srgbClr val="013C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514" autoAdjust="0"/>
  </p:normalViewPr>
  <p:slideViewPr>
    <p:cSldViewPr>
      <p:cViewPr varScale="1">
        <p:scale>
          <a:sx n="66" d="100"/>
          <a:sy n="66" d="100"/>
        </p:scale>
        <p:origin x="-700" y="-64"/>
      </p:cViewPr>
      <p:guideLst>
        <p:guide orient="horz" pos="2268"/>
        <p:guide pos="3629"/>
      </p:guideLst>
    </p:cSldViewPr>
  </p:slideViewPr>
  <p:notesTextViewPr>
    <p:cViewPr>
      <p:scale>
        <a:sx n="100" d="100"/>
        <a:sy n="100" d="100"/>
      </p:scale>
      <p:origin x="0" y="0"/>
    </p:cViewPr>
  </p:notesTextViewPr>
  <p:sorterViewPr>
    <p:cViewPr>
      <p:scale>
        <a:sx n="66" d="100"/>
        <a:sy n="66" d="100"/>
      </p:scale>
      <p:origin x="0" y="15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pitchFamily="34" charset="0"/>
                <a:cs typeface="Arial" pitchFamily="34" charset="0"/>
              </a:defRPr>
            </a:lvl1pPr>
          </a:lstStyle>
          <a:p>
            <a:pPr>
              <a:defRPr/>
            </a:pPr>
            <a:endParaRPr lang="en-US"/>
          </a:p>
        </p:txBody>
      </p:sp>
      <p:sp>
        <p:nvSpPr>
          <p:cNvPr id="184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pitchFamily="34" charset="0"/>
                <a:cs typeface="Arial" pitchFamily="34"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685800" y="685800"/>
            <a:ext cx="54864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itchFamily="34" charset="0"/>
                <a:cs typeface="Arial" pitchFamily="34" charset="0"/>
              </a:defRPr>
            </a:lvl1pPr>
          </a:lstStyle>
          <a:p>
            <a:pPr>
              <a:defRPr/>
            </a:pPr>
            <a:endParaRPr 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itchFamily="34" charset="0"/>
                <a:cs typeface="Arial" pitchFamily="34" charset="0"/>
              </a:defRPr>
            </a:lvl1pPr>
          </a:lstStyle>
          <a:p>
            <a:pPr>
              <a:defRPr/>
            </a:pPr>
            <a:fld id="{0EEF6E82-BFD9-4412-A16E-66792A9217DF}" type="slidenum">
              <a:rPr lang="en-US"/>
              <a:pPr>
                <a:defRPr/>
              </a:pPr>
              <a:t>‹#›</a:t>
            </a:fld>
            <a:endParaRPr lang="en-US"/>
          </a:p>
        </p:txBody>
      </p:sp>
    </p:spTree>
    <p:extLst>
      <p:ext uri="{BB962C8B-B14F-4D97-AF65-F5344CB8AC3E}">
        <p14:creationId xmlns:p14="http://schemas.microsoft.com/office/powerpoint/2010/main" val="20589787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eaLnBrk="0" hangingPunct="0">
              <a:defRPr sz="2100">
                <a:solidFill>
                  <a:schemeClr val="tx1"/>
                </a:solidFill>
                <a:latin typeface="Swis721 BlkCn BT" pitchFamily="34" charset="0"/>
                <a:cs typeface="Arial" charset="0"/>
              </a:defRPr>
            </a:lvl1pPr>
            <a:lvl2pPr marL="742950" indent="-285750" eaLnBrk="0" hangingPunct="0">
              <a:defRPr sz="2100">
                <a:solidFill>
                  <a:schemeClr val="tx1"/>
                </a:solidFill>
                <a:latin typeface="Swis721 BlkCn BT" pitchFamily="34" charset="0"/>
                <a:cs typeface="Arial" charset="0"/>
              </a:defRPr>
            </a:lvl2pPr>
            <a:lvl3pPr marL="1143000" indent="-228600" eaLnBrk="0" hangingPunct="0">
              <a:defRPr sz="2100">
                <a:solidFill>
                  <a:schemeClr val="tx1"/>
                </a:solidFill>
                <a:latin typeface="Swis721 BlkCn BT" pitchFamily="34" charset="0"/>
                <a:cs typeface="Arial" charset="0"/>
              </a:defRPr>
            </a:lvl3pPr>
            <a:lvl4pPr marL="1600200" indent="-228600" eaLnBrk="0" hangingPunct="0">
              <a:defRPr sz="2100">
                <a:solidFill>
                  <a:schemeClr val="tx1"/>
                </a:solidFill>
                <a:latin typeface="Swis721 BlkCn BT" pitchFamily="34" charset="0"/>
                <a:cs typeface="Arial" charset="0"/>
              </a:defRPr>
            </a:lvl4pPr>
            <a:lvl5pPr marL="2057400" indent="-228600" eaLnBrk="0" hangingPunct="0">
              <a:defRPr sz="2100">
                <a:solidFill>
                  <a:schemeClr val="tx1"/>
                </a:solidFill>
                <a:latin typeface="Swis721 BlkCn BT" pitchFamily="34" charset="0"/>
                <a:cs typeface="Arial" charset="0"/>
              </a:defRPr>
            </a:lvl5pPr>
            <a:lvl6pPr marL="2514600" indent="-228600" eaLnBrk="0" fontAlgn="base" hangingPunct="0">
              <a:spcBef>
                <a:spcPct val="0"/>
              </a:spcBef>
              <a:spcAft>
                <a:spcPct val="0"/>
              </a:spcAft>
              <a:defRPr sz="2100">
                <a:solidFill>
                  <a:schemeClr val="tx1"/>
                </a:solidFill>
                <a:latin typeface="Swis721 BlkCn BT" pitchFamily="34" charset="0"/>
                <a:cs typeface="Arial" charset="0"/>
              </a:defRPr>
            </a:lvl6pPr>
            <a:lvl7pPr marL="2971800" indent="-228600" eaLnBrk="0" fontAlgn="base" hangingPunct="0">
              <a:spcBef>
                <a:spcPct val="0"/>
              </a:spcBef>
              <a:spcAft>
                <a:spcPct val="0"/>
              </a:spcAft>
              <a:defRPr sz="2100">
                <a:solidFill>
                  <a:schemeClr val="tx1"/>
                </a:solidFill>
                <a:latin typeface="Swis721 BlkCn BT" pitchFamily="34" charset="0"/>
                <a:cs typeface="Arial" charset="0"/>
              </a:defRPr>
            </a:lvl7pPr>
            <a:lvl8pPr marL="3429000" indent="-228600" eaLnBrk="0" fontAlgn="base" hangingPunct="0">
              <a:spcBef>
                <a:spcPct val="0"/>
              </a:spcBef>
              <a:spcAft>
                <a:spcPct val="0"/>
              </a:spcAft>
              <a:defRPr sz="2100">
                <a:solidFill>
                  <a:schemeClr val="tx1"/>
                </a:solidFill>
                <a:latin typeface="Swis721 BlkCn BT" pitchFamily="34" charset="0"/>
                <a:cs typeface="Arial" charset="0"/>
              </a:defRPr>
            </a:lvl8pPr>
            <a:lvl9pPr marL="3886200" indent="-228600" eaLnBrk="0" fontAlgn="base" hangingPunct="0">
              <a:spcBef>
                <a:spcPct val="0"/>
              </a:spcBef>
              <a:spcAft>
                <a:spcPct val="0"/>
              </a:spcAft>
              <a:defRPr sz="2100">
                <a:solidFill>
                  <a:schemeClr val="tx1"/>
                </a:solidFill>
                <a:latin typeface="Swis721 BlkCn BT" pitchFamily="34" charset="0"/>
                <a:cs typeface="Arial" charset="0"/>
              </a:defRPr>
            </a:lvl9pPr>
          </a:lstStyle>
          <a:p>
            <a:pPr eaLnBrk="1" hangingPunct="1"/>
            <a:fld id="{82684240-6D01-4F39-9CF8-A5E78AD15153}" type="slidenum">
              <a:rPr lang="en-US" sz="1200" smtClean="0">
                <a:latin typeface="Arial" charset="0"/>
              </a:rPr>
              <a:pPr eaLnBrk="1" hangingPunct="1"/>
              <a:t>7</a:t>
            </a:fld>
            <a:endParaRPr lang="en-US" sz="1200" smtClean="0">
              <a:latin typeface="Arial"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xfrm>
            <a:off x="914400" y="4341813"/>
            <a:ext cx="5029200" cy="4116387"/>
          </a:xfrm>
          <a:noFill/>
        </p:spPr>
        <p:txBody>
          <a:bodyPr/>
          <a:lstStyle/>
          <a:p>
            <a:pPr eaLnBrk="1" hangingPunct="1"/>
            <a:endParaRPr lang="en-GB"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sz="2100">
                <a:solidFill>
                  <a:schemeClr val="tx1"/>
                </a:solidFill>
                <a:latin typeface="Swis721 BlkCn BT" pitchFamily="34" charset="0"/>
                <a:cs typeface="Arial" charset="0"/>
              </a:defRPr>
            </a:lvl1pPr>
            <a:lvl2pPr marL="742950" indent="-285750" eaLnBrk="0" hangingPunct="0">
              <a:defRPr sz="2100">
                <a:solidFill>
                  <a:schemeClr val="tx1"/>
                </a:solidFill>
                <a:latin typeface="Swis721 BlkCn BT" pitchFamily="34" charset="0"/>
                <a:cs typeface="Arial" charset="0"/>
              </a:defRPr>
            </a:lvl2pPr>
            <a:lvl3pPr marL="1143000" indent="-228600" eaLnBrk="0" hangingPunct="0">
              <a:defRPr sz="2100">
                <a:solidFill>
                  <a:schemeClr val="tx1"/>
                </a:solidFill>
                <a:latin typeface="Swis721 BlkCn BT" pitchFamily="34" charset="0"/>
                <a:cs typeface="Arial" charset="0"/>
              </a:defRPr>
            </a:lvl3pPr>
            <a:lvl4pPr marL="1600200" indent="-228600" eaLnBrk="0" hangingPunct="0">
              <a:defRPr sz="2100">
                <a:solidFill>
                  <a:schemeClr val="tx1"/>
                </a:solidFill>
                <a:latin typeface="Swis721 BlkCn BT" pitchFamily="34" charset="0"/>
                <a:cs typeface="Arial" charset="0"/>
              </a:defRPr>
            </a:lvl4pPr>
            <a:lvl5pPr marL="2057400" indent="-228600" eaLnBrk="0" hangingPunct="0">
              <a:defRPr sz="2100">
                <a:solidFill>
                  <a:schemeClr val="tx1"/>
                </a:solidFill>
                <a:latin typeface="Swis721 BlkCn BT" pitchFamily="34" charset="0"/>
                <a:cs typeface="Arial" charset="0"/>
              </a:defRPr>
            </a:lvl5pPr>
            <a:lvl6pPr marL="2514600" indent="-228600" eaLnBrk="0" fontAlgn="base" hangingPunct="0">
              <a:spcBef>
                <a:spcPct val="0"/>
              </a:spcBef>
              <a:spcAft>
                <a:spcPct val="0"/>
              </a:spcAft>
              <a:defRPr sz="2100">
                <a:solidFill>
                  <a:schemeClr val="tx1"/>
                </a:solidFill>
                <a:latin typeface="Swis721 BlkCn BT" pitchFamily="34" charset="0"/>
                <a:cs typeface="Arial" charset="0"/>
              </a:defRPr>
            </a:lvl6pPr>
            <a:lvl7pPr marL="2971800" indent="-228600" eaLnBrk="0" fontAlgn="base" hangingPunct="0">
              <a:spcBef>
                <a:spcPct val="0"/>
              </a:spcBef>
              <a:spcAft>
                <a:spcPct val="0"/>
              </a:spcAft>
              <a:defRPr sz="2100">
                <a:solidFill>
                  <a:schemeClr val="tx1"/>
                </a:solidFill>
                <a:latin typeface="Swis721 BlkCn BT" pitchFamily="34" charset="0"/>
                <a:cs typeface="Arial" charset="0"/>
              </a:defRPr>
            </a:lvl7pPr>
            <a:lvl8pPr marL="3429000" indent="-228600" eaLnBrk="0" fontAlgn="base" hangingPunct="0">
              <a:spcBef>
                <a:spcPct val="0"/>
              </a:spcBef>
              <a:spcAft>
                <a:spcPct val="0"/>
              </a:spcAft>
              <a:defRPr sz="2100">
                <a:solidFill>
                  <a:schemeClr val="tx1"/>
                </a:solidFill>
                <a:latin typeface="Swis721 BlkCn BT" pitchFamily="34" charset="0"/>
                <a:cs typeface="Arial" charset="0"/>
              </a:defRPr>
            </a:lvl8pPr>
            <a:lvl9pPr marL="3886200" indent="-228600" eaLnBrk="0" fontAlgn="base" hangingPunct="0">
              <a:spcBef>
                <a:spcPct val="0"/>
              </a:spcBef>
              <a:spcAft>
                <a:spcPct val="0"/>
              </a:spcAft>
              <a:defRPr sz="2100">
                <a:solidFill>
                  <a:schemeClr val="tx1"/>
                </a:solidFill>
                <a:latin typeface="Swis721 BlkCn BT" pitchFamily="34" charset="0"/>
                <a:cs typeface="Arial" charset="0"/>
              </a:defRPr>
            </a:lvl9pPr>
          </a:lstStyle>
          <a:p>
            <a:pPr eaLnBrk="1" hangingPunct="1"/>
            <a:fld id="{F834C463-7A31-4ABA-806A-18D86EAB220D}" type="slidenum">
              <a:rPr lang="en-US" sz="1200" smtClean="0">
                <a:latin typeface="Arial" charset="0"/>
              </a:rPr>
              <a:pPr eaLnBrk="1" hangingPunct="1"/>
              <a:t>25</a:t>
            </a:fld>
            <a:endParaRPr lang="en-US" sz="1200" smtClean="0">
              <a:latin typeface="Arial"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xfrm>
            <a:off x="914400" y="4341813"/>
            <a:ext cx="5029200" cy="4116387"/>
          </a:xfrm>
          <a:noFill/>
        </p:spPr>
        <p:txBody>
          <a:bodyPr/>
          <a:lstStyle/>
          <a:p>
            <a:pPr eaLnBrk="1" hangingPunct="1"/>
            <a:r>
              <a:rPr lang="en-US" b="1" smtClean="0">
                <a:latin typeface="Arial" charset="0"/>
                <a:cs typeface="Arial" charset="0"/>
              </a:rPr>
              <a:t>Math increases efficiency and productivity in vehicle dynamic modeling</a:t>
            </a:r>
          </a:p>
          <a:p>
            <a:pPr eaLnBrk="1" hangingPunct="1"/>
            <a:endParaRPr lang="en-US" smtClean="0">
              <a:latin typeface="Arial" charset="0"/>
              <a:cs typeface="Arial" charset="0"/>
            </a:endParaRPr>
          </a:p>
          <a:p>
            <a:pPr eaLnBrk="1" hangingPunct="1"/>
            <a:r>
              <a:rPr lang="en-US" smtClean="0">
                <a:latin typeface="Arial" charset="0"/>
                <a:cs typeface="Arial" charset="0"/>
              </a:rPr>
              <a:t>Introduction {Draft}</a:t>
            </a:r>
          </a:p>
          <a:p>
            <a:pPr eaLnBrk="1" hangingPunct="1"/>
            <a:endParaRPr lang="en-US" smtClean="0">
              <a:latin typeface="Arial" charset="0"/>
              <a:cs typeface="Arial" charset="0"/>
            </a:endParaRPr>
          </a:p>
          <a:p>
            <a:pPr eaLnBrk="1" hangingPunct="1"/>
            <a:r>
              <a:rPr lang="en-US" smtClean="0">
                <a:latin typeface="Arial" charset="0"/>
                <a:cs typeface="Arial" charset="0"/>
              </a:rPr>
              <a:t>Vehicle manufacturers are constantly faced with the challenge of balancing fuel efficiency and safety against the demands for greater performance. This, along with the constant need for reducing design costs, has led to the increasing replacement of traditional passive components by active mechatronic systems that comprise electro-mechanical components and electronic controllers.</a:t>
            </a:r>
          </a:p>
          <a:p>
            <a:pPr eaLnBrk="1" hangingPunct="1"/>
            <a:r>
              <a:rPr lang="en-US" smtClean="0">
                <a:latin typeface="Arial" charset="0"/>
                <a:cs typeface="Arial" charset="0"/>
              </a:rPr>
              <a:t>Because of this, the demand for better understanding of the dynamics, particularly for controller development, has reached a critical point for many engineers, who are seeking analytical tools to help them.</a:t>
            </a:r>
          </a:p>
          <a:p>
            <a:pPr eaLnBrk="1" hangingPunct="1"/>
            <a:r>
              <a:rPr lang="en-US" smtClean="0">
                <a:latin typeface="Arial" charset="0"/>
                <a:cs typeface="Arial" charset="0"/>
              </a:rPr>
              <a:t>This article will examine these challenges, particularly in the context of modeling and optimizing the design of vehicle dynamic behavior. The range of engineering modeling tools from Maplesoft offers solutions to many of the high-fidelity modeling problems facing vehicle dynamicists, particularly those who need to implement vehicle dynamics in real-time simulators for hardware-in-the-loop testing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eaLnBrk="0" hangingPunct="0">
              <a:defRPr sz="2100">
                <a:solidFill>
                  <a:schemeClr val="tx1"/>
                </a:solidFill>
                <a:latin typeface="Swis721 BlkCn BT" pitchFamily="34" charset="0"/>
                <a:cs typeface="Arial" charset="0"/>
              </a:defRPr>
            </a:lvl1pPr>
            <a:lvl2pPr marL="742950" indent="-285750" eaLnBrk="0" hangingPunct="0">
              <a:defRPr sz="2100">
                <a:solidFill>
                  <a:schemeClr val="tx1"/>
                </a:solidFill>
                <a:latin typeface="Swis721 BlkCn BT" pitchFamily="34" charset="0"/>
                <a:cs typeface="Arial" charset="0"/>
              </a:defRPr>
            </a:lvl2pPr>
            <a:lvl3pPr marL="1143000" indent="-228600" eaLnBrk="0" hangingPunct="0">
              <a:defRPr sz="2100">
                <a:solidFill>
                  <a:schemeClr val="tx1"/>
                </a:solidFill>
                <a:latin typeface="Swis721 BlkCn BT" pitchFamily="34" charset="0"/>
                <a:cs typeface="Arial" charset="0"/>
              </a:defRPr>
            </a:lvl3pPr>
            <a:lvl4pPr marL="1600200" indent="-228600" eaLnBrk="0" hangingPunct="0">
              <a:defRPr sz="2100">
                <a:solidFill>
                  <a:schemeClr val="tx1"/>
                </a:solidFill>
                <a:latin typeface="Swis721 BlkCn BT" pitchFamily="34" charset="0"/>
                <a:cs typeface="Arial" charset="0"/>
              </a:defRPr>
            </a:lvl4pPr>
            <a:lvl5pPr marL="2057400" indent="-228600" eaLnBrk="0" hangingPunct="0">
              <a:defRPr sz="2100">
                <a:solidFill>
                  <a:schemeClr val="tx1"/>
                </a:solidFill>
                <a:latin typeface="Swis721 BlkCn BT" pitchFamily="34" charset="0"/>
                <a:cs typeface="Arial" charset="0"/>
              </a:defRPr>
            </a:lvl5pPr>
            <a:lvl6pPr marL="2514600" indent="-228600" eaLnBrk="0" fontAlgn="base" hangingPunct="0">
              <a:spcBef>
                <a:spcPct val="0"/>
              </a:spcBef>
              <a:spcAft>
                <a:spcPct val="0"/>
              </a:spcAft>
              <a:defRPr sz="2100">
                <a:solidFill>
                  <a:schemeClr val="tx1"/>
                </a:solidFill>
                <a:latin typeface="Swis721 BlkCn BT" pitchFamily="34" charset="0"/>
                <a:cs typeface="Arial" charset="0"/>
              </a:defRPr>
            </a:lvl6pPr>
            <a:lvl7pPr marL="2971800" indent="-228600" eaLnBrk="0" fontAlgn="base" hangingPunct="0">
              <a:spcBef>
                <a:spcPct val="0"/>
              </a:spcBef>
              <a:spcAft>
                <a:spcPct val="0"/>
              </a:spcAft>
              <a:defRPr sz="2100">
                <a:solidFill>
                  <a:schemeClr val="tx1"/>
                </a:solidFill>
                <a:latin typeface="Swis721 BlkCn BT" pitchFamily="34" charset="0"/>
                <a:cs typeface="Arial" charset="0"/>
              </a:defRPr>
            </a:lvl7pPr>
            <a:lvl8pPr marL="3429000" indent="-228600" eaLnBrk="0" fontAlgn="base" hangingPunct="0">
              <a:spcBef>
                <a:spcPct val="0"/>
              </a:spcBef>
              <a:spcAft>
                <a:spcPct val="0"/>
              </a:spcAft>
              <a:defRPr sz="2100">
                <a:solidFill>
                  <a:schemeClr val="tx1"/>
                </a:solidFill>
                <a:latin typeface="Swis721 BlkCn BT" pitchFamily="34" charset="0"/>
                <a:cs typeface="Arial" charset="0"/>
              </a:defRPr>
            </a:lvl8pPr>
            <a:lvl9pPr marL="3886200" indent="-228600" eaLnBrk="0" fontAlgn="base" hangingPunct="0">
              <a:spcBef>
                <a:spcPct val="0"/>
              </a:spcBef>
              <a:spcAft>
                <a:spcPct val="0"/>
              </a:spcAft>
              <a:defRPr sz="2100">
                <a:solidFill>
                  <a:schemeClr val="tx1"/>
                </a:solidFill>
                <a:latin typeface="Swis721 BlkCn BT" pitchFamily="34" charset="0"/>
                <a:cs typeface="Arial" charset="0"/>
              </a:defRPr>
            </a:lvl9pPr>
          </a:lstStyle>
          <a:p>
            <a:pPr eaLnBrk="1" hangingPunct="1"/>
            <a:fld id="{E8A6FEF7-1C00-492A-8AC2-2769070F61D2}" type="slidenum">
              <a:rPr lang="en-US" sz="1200" smtClean="0">
                <a:latin typeface="Arial" charset="0"/>
              </a:rPr>
              <a:pPr eaLnBrk="1" hangingPunct="1"/>
              <a:t>26</a:t>
            </a:fld>
            <a:endParaRPr lang="en-US" sz="1200" smtClean="0">
              <a:latin typeface="Arial"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xfrm>
            <a:off x="914400" y="4341813"/>
            <a:ext cx="5029200" cy="4116387"/>
          </a:xfrm>
          <a:noFill/>
        </p:spPr>
        <p:txBody>
          <a:bodyPr/>
          <a:lstStyle/>
          <a:p>
            <a:pPr eaLnBrk="1" hangingPunct="1"/>
            <a:r>
              <a:rPr lang="en-US" b="1" smtClean="0">
                <a:latin typeface="Arial" charset="0"/>
                <a:cs typeface="Arial" charset="0"/>
              </a:rPr>
              <a:t>Math increases efficiency and productivity in vehicle dynamic modeling</a:t>
            </a:r>
          </a:p>
          <a:p>
            <a:pPr eaLnBrk="1" hangingPunct="1"/>
            <a:endParaRPr lang="en-US" smtClean="0">
              <a:latin typeface="Arial" charset="0"/>
              <a:cs typeface="Arial" charset="0"/>
            </a:endParaRPr>
          </a:p>
          <a:p>
            <a:pPr eaLnBrk="1" hangingPunct="1"/>
            <a:r>
              <a:rPr lang="en-US" smtClean="0">
                <a:latin typeface="Arial" charset="0"/>
                <a:cs typeface="Arial" charset="0"/>
              </a:rPr>
              <a:t>Introduction {Draft}</a:t>
            </a:r>
          </a:p>
          <a:p>
            <a:pPr eaLnBrk="1" hangingPunct="1"/>
            <a:endParaRPr lang="en-US" smtClean="0">
              <a:latin typeface="Arial" charset="0"/>
              <a:cs typeface="Arial" charset="0"/>
            </a:endParaRPr>
          </a:p>
          <a:p>
            <a:pPr eaLnBrk="1" hangingPunct="1"/>
            <a:r>
              <a:rPr lang="en-US" smtClean="0">
                <a:latin typeface="Arial" charset="0"/>
                <a:cs typeface="Arial" charset="0"/>
              </a:rPr>
              <a:t>Vehicle manufacturers are constantly faced with the challenge of balancing fuel efficiency and safety against the demands for greater performance. This, along with the constant need for reducing design costs, has led to the increasing replacement of traditional passive components by active mechatronic systems that comprise electro-mechanical components and electronic controllers.</a:t>
            </a:r>
          </a:p>
          <a:p>
            <a:pPr eaLnBrk="1" hangingPunct="1"/>
            <a:r>
              <a:rPr lang="en-US" smtClean="0">
                <a:latin typeface="Arial" charset="0"/>
                <a:cs typeface="Arial" charset="0"/>
              </a:rPr>
              <a:t>Because of this, the demand for better understanding of the dynamics, particularly for controller development, has reached a critical point for many engineers, who are seeking analytical tools to help them.</a:t>
            </a:r>
          </a:p>
          <a:p>
            <a:pPr eaLnBrk="1" hangingPunct="1"/>
            <a:r>
              <a:rPr lang="en-US" smtClean="0">
                <a:latin typeface="Arial" charset="0"/>
                <a:cs typeface="Arial" charset="0"/>
              </a:rPr>
              <a:t>This article will examine these challenges, particularly in the context of modeling and optimizing the design of vehicle dynamic behavior. The range of engineering modeling tools from Maplesoft offers solutions to many of the high-fidelity modeling problems facing vehicle dynamicists, particularly those who need to implement vehicle dynamics in real-time simulators for hardware-in-the-loop testing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EEF6E82-BFD9-4412-A16E-66792A9217DF}" type="slidenum">
              <a:rPr lang="en-US" smtClean="0"/>
              <a:pPr>
                <a:defRPr/>
              </a:pPr>
              <a:t>11</a:t>
            </a:fld>
            <a:endParaRPr lang="en-US"/>
          </a:p>
        </p:txBody>
      </p:sp>
    </p:spTree>
    <p:extLst>
      <p:ext uri="{BB962C8B-B14F-4D97-AF65-F5344CB8AC3E}">
        <p14:creationId xmlns:p14="http://schemas.microsoft.com/office/powerpoint/2010/main" val="123518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EEF6E82-BFD9-4412-A16E-66792A9217DF}" type="slidenum">
              <a:rPr lang="en-US" smtClean="0"/>
              <a:pPr>
                <a:defRPr/>
              </a:pPr>
              <a:t>12</a:t>
            </a:fld>
            <a:endParaRPr lang="en-US"/>
          </a:p>
        </p:txBody>
      </p:sp>
    </p:spTree>
    <p:extLst>
      <p:ext uri="{BB962C8B-B14F-4D97-AF65-F5344CB8AC3E}">
        <p14:creationId xmlns:p14="http://schemas.microsoft.com/office/powerpoint/2010/main" val="2313971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eaLnBrk="0" hangingPunct="0">
              <a:defRPr sz="2100">
                <a:solidFill>
                  <a:schemeClr val="tx1"/>
                </a:solidFill>
                <a:latin typeface="Swis721 BlkCn BT" pitchFamily="34" charset="0"/>
                <a:cs typeface="Arial" charset="0"/>
              </a:defRPr>
            </a:lvl1pPr>
            <a:lvl2pPr marL="742950" indent="-285750" eaLnBrk="0" hangingPunct="0">
              <a:defRPr sz="2100">
                <a:solidFill>
                  <a:schemeClr val="tx1"/>
                </a:solidFill>
                <a:latin typeface="Swis721 BlkCn BT" pitchFamily="34" charset="0"/>
                <a:cs typeface="Arial" charset="0"/>
              </a:defRPr>
            </a:lvl2pPr>
            <a:lvl3pPr marL="1143000" indent="-228600" eaLnBrk="0" hangingPunct="0">
              <a:defRPr sz="2100">
                <a:solidFill>
                  <a:schemeClr val="tx1"/>
                </a:solidFill>
                <a:latin typeface="Swis721 BlkCn BT" pitchFamily="34" charset="0"/>
                <a:cs typeface="Arial" charset="0"/>
              </a:defRPr>
            </a:lvl3pPr>
            <a:lvl4pPr marL="1600200" indent="-228600" eaLnBrk="0" hangingPunct="0">
              <a:defRPr sz="2100">
                <a:solidFill>
                  <a:schemeClr val="tx1"/>
                </a:solidFill>
                <a:latin typeface="Swis721 BlkCn BT" pitchFamily="34" charset="0"/>
                <a:cs typeface="Arial" charset="0"/>
              </a:defRPr>
            </a:lvl4pPr>
            <a:lvl5pPr marL="2057400" indent="-228600" eaLnBrk="0" hangingPunct="0">
              <a:defRPr sz="2100">
                <a:solidFill>
                  <a:schemeClr val="tx1"/>
                </a:solidFill>
                <a:latin typeface="Swis721 BlkCn BT" pitchFamily="34" charset="0"/>
                <a:cs typeface="Arial" charset="0"/>
              </a:defRPr>
            </a:lvl5pPr>
            <a:lvl6pPr marL="2514600" indent="-228600" eaLnBrk="0" fontAlgn="base" hangingPunct="0">
              <a:spcBef>
                <a:spcPct val="0"/>
              </a:spcBef>
              <a:spcAft>
                <a:spcPct val="0"/>
              </a:spcAft>
              <a:defRPr sz="2100">
                <a:solidFill>
                  <a:schemeClr val="tx1"/>
                </a:solidFill>
                <a:latin typeface="Swis721 BlkCn BT" pitchFamily="34" charset="0"/>
                <a:cs typeface="Arial" charset="0"/>
              </a:defRPr>
            </a:lvl6pPr>
            <a:lvl7pPr marL="2971800" indent="-228600" eaLnBrk="0" fontAlgn="base" hangingPunct="0">
              <a:spcBef>
                <a:spcPct val="0"/>
              </a:spcBef>
              <a:spcAft>
                <a:spcPct val="0"/>
              </a:spcAft>
              <a:defRPr sz="2100">
                <a:solidFill>
                  <a:schemeClr val="tx1"/>
                </a:solidFill>
                <a:latin typeface="Swis721 BlkCn BT" pitchFamily="34" charset="0"/>
                <a:cs typeface="Arial" charset="0"/>
              </a:defRPr>
            </a:lvl7pPr>
            <a:lvl8pPr marL="3429000" indent="-228600" eaLnBrk="0" fontAlgn="base" hangingPunct="0">
              <a:spcBef>
                <a:spcPct val="0"/>
              </a:spcBef>
              <a:spcAft>
                <a:spcPct val="0"/>
              </a:spcAft>
              <a:defRPr sz="2100">
                <a:solidFill>
                  <a:schemeClr val="tx1"/>
                </a:solidFill>
                <a:latin typeface="Swis721 BlkCn BT" pitchFamily="34" charset="0"/>
                <a:cs typeface="Arial" charset="0"/>
              </a:defRPr>
            </a:lvl8pPr>
            <a:lvl9pPr marL="3886200" indent="-228600" eaLnBrk="0" fontAlgn="base" hangingPunct="0">
              <a:spcBef>
                <a:spcPct val="0"/>
              </a:spcBef>
              <a:spcAft>
                <a:spcPct val="0"/>
              </a:spcAft>
              <a:defRPr sz="2100">
                <a:solidFill>
                  <a:schemeClr val="tx1"/>
                </a:solidFill>
                <a:latin typeface="Swis721 BlkCn BT" pitchFamily="34" charset="0"/>
                <a:cs typeface="Arial" charset="0"/>
              </a:defRPr>
            </a:lvl9pPr>
          </a:lstStyle>
          <a:p>
            <a:pPr eaLnBrk="1" hangingPunct="1"/>
            <a:fld id="{82684240-6D01-4F39-9CF8-A5E78AD15153}" type="slidenum">
              <a:rPr lang="en-US" sz="1200" smtClean="0">
                <a:latin typeface="Arial" charset="0"/>
              </a:rPr>
              <a:pPr eaLnBrk="1" hangingPunct="1"/>
              <a:t>13</a:t>
            </a:fld>
            <a:endParaRPr lang="en-US" sz="1200" smtClean="0">
              <a:latin typeface="Arial"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xfrm>
            <a:off x="914400" y="4341813"/>
            <a:ext cx="5029200" cy="4116387"/>
          </a:xfrm>
          <a:noFill/>
        </p:spPr>
        <p:txBody>
          <a:bodyPr/>
          <a:lstStyle/>
          <a:p>
            <a:pPr eaLnBrk="1" hangingPunct="1"/>
            <a:endParaRPr lang="en-GB" smtClean="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EEF6E82-BFD9-4412-A16E-66792A9217DF}" type="slidenum">
              <a:rPr lang="en-US" smtClean="0"/>
              <a:pPr>
                <a:defRPr/>
              </a:pPr>
              <a:t>14</a:t>
            </a:fld>
            <a:endParaRPr lang="en-US"/>
          </a:p>
        </p:txBody>
      </p:sp>
    </p:spTree>
    <p:extLst>
      <p:ext uri="{BB962C8B-B14F-4D97-AF65-F5344CB8AC3E}">
        <p14:creationId xmlns:p14="http://schemas.microsoft.com/office/powerpoint/2010/main" val="3840349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eaLnBrk="0" hangingPunct="0">
              <a:defRPr sz="2100">
                <a:solidFill>
                  <a:schemeClr val="tx1"/>
                </a:solidFill>
                <a:latin typeface="Swis721 BlkCn BT" pitchFamily="34" charset="0"/>
                <a:cs typeface="Arial" charset="0"/>
              </a:defRPr>
            </a:lvl1pPr>
            <a:lvl2pPr marL="742950" indent="-285750" eaLnBrk="0" hangingPunct="0">
              <a:defRPr sz="2100">
                <a:solidFill>
                  <a:schemeClr val="tx1"/>
                </a:solidFill>
                <a:latin typeface="Swis721 BlkCn BT" pitchFamily="34" charset="0"/>
                <a:cs typeface="Arial" charset="0"/>
              </a:defRPr>
            </a:lvl2pPr>
            <a:lvl3pPr marL="1143000" indent="-228600" eaLnBrk="0" hangingPunct="0">
              <a:defRPr sz="2100">
                <a:solidFill>
                  <a:schemeClr val="tx1"/>
                </a:solidFill>
                <a:latin typeface="Swis721 BlkCn BT" pitchFamily="34" charset="0"/>
                <a:cs typeface="Arial" charset="0"/>
              </a:defRPr>
            </a:lvl3pPr>
            <a:lvl4pPr marL="1600200" indent="-228600" eaLnBrk="0" hangingPunct="0">
              <a:defRPr sz="2100">
                <a:solidFill>
                  <a:schemeClr val="tx1"/>
                </a:solidFill>
                <a:latin typeface="Swis721 BlkCn BT" pitchFamily="34" charset="0"/>
                <a:cs typeface="Arial" charset="0"/>
              </a:defRPr>
            </a:lvl4pPr>
            <a:lvl5pPr marL="2057400" indent="-228600" eaLnBrk="0" hangingPunct="0">
              <a:defRPr sz="2100">
                <a:solidFill>
                  <a:schemeClr val="tx1"/>
                </a:solidFill>
                <a:latin typeface="Swis721 BlkCn BT" pitchFamily="34" charset="0"/>
                <a:cs typeface="Arial" charset="0"/>
              </a:defRPr>
            </a:lvl5pPr>
            <a:lvl6pPr marL="2514600" indent="-228600" eaLnBrk="0" fontAlgn="base" hangingPunct="0">
              <a:spcBef>
                <a:spcPct val="0"/>
              </a:spcBef>
              <a:spcAft>
                <a:spcPct val="0"/>
              </a:spcAft>
              <a:defRPr sz="2100">
                <a:solidFill>
                  <a:schemeClr val="tx1"/>
                </a:solidFill>
                <a:latin typeface="Swis721 BlkCn BT" pitchFamily="34" charset="0"/>
                <a:cs typeface="Arial" charset="0"/>
              </a:defRPr>
            </a:lvl6pPr>
            <a:lvl7pPr marL="2971800" indent="-228600" eaLnBrk="0" fontAlgn="base" hangingPunct="0">
              <a:spcBef>
                <a:spcPct val="0"/>
              </a:spcBef>
              <a:spcAft>
                <a:spcPct val="0"/>
              </a:spcAft>
              <a:defRPr sz="2100">
                <a:solidFill>
                  <a:schemeClr val="tx1"/>
                </a:solidFill>
                <a:latin typeface="Swis721 BlkCn BT" pitchFamily="34" charset="0"/>
                <a:cs typeface="Arial" charset="0"/>
              </a:defRPr>
            </a:lvl7pPr>
            <a:lvl8pPr marL="3429000" indent="-228600" eaLnBrk="0" fontAlgn="base" hangingPunct="0">
              <a:spcBef>
                <a:spcPct val="0"/>
              </a:spcBef>
              <a:spcAft>
                <a:spcPct val="0"/>
              </a:spcAft>
              <a:defRPr sz="2100">
                <a:solidFill>
                  <a:schemeClr val="tx1"/>
                </a:solidFill>
                <a:latin typeface="Swis721 BlkCn BT" pitchFamily="34" charset="0"/>
                <a:cs typeface="Arial" charset="0"/>
              </a:defRPr>
            </a:lvl8pPr>
            <a:lvl9pPr marL="3886200" indent="-228600" eaLnBrk="0" fontAlgn="base" hangingPunct="0">
              <a:spcBef>
                <a:spcPct val="0"/>
              </a:spcBef>
              <a:spcAft>
                <a:spcPct val="0"/>
              </a:spcAft>
              <a:defRPr sz="2100">
                <a:solidFill>
                  <a:schemeClr val="tx1"/>
                </a:solidFill>
                <a:latin typeface="Swis721 BlkCn BT" pitchFamily="34" charset="0"/>
                <a:cs typeface="Arial" charset="0"/>
              </a:defRPr>
            </a:lvl9pPr>
          </a:lstStyle>
          <a:p>
            <a:pPr eaLnBrk="1" hangingPunct="1"/>
            <a:fld id="{82684240-6D01-4F39-9CF8-A5E78AD15153}" type="slidenum">
              <a:rPr lang="en-US" sz="1200" smtClean="0">
                <a:latin typeface="Arial" charset="0"/>
              </a:rPr>
              <a:pPr eaLnBrk="1" hangingPunct="1"/>
              <a:t>20</a:t>
            </a:fld>
            <a:endParaRPr lang="en-US" sz="1200" smtClean="0">
              <a:latin typeface="Arial"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xfrm>
            <a:off x="914400" y="4341813"/>
            <a:ext cx="5029200" cy="4116387"/>
          </a:xfrm>
          <a:noFill/>
        </p:spPr>
        <p:txBody>
          <a:bodyPr/>
          <a:lstStyle/>
          <a:p>
            <a:pPr eaLnBrk="1" hangingPunct="1"/>
            <a:endParaRPr lang="en-GB"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eaLnBrk="0" hangingPunct="0">
              <a:defRPr sz="2100">
                <a:solidFill>
                  <a:schemeClr val="tx1"/>
                </a:solidFill>
                <a:latin typeface="Swis721 BlkCn BT" pitchFamily="34" charset="0"/>
                <a:cs typeface="Arial" charset="0"/>
              </a:defRPr>
            </a:lvl1pPr>
            <a:lvl2pPr marL="742950" indent="-285750" eaLnBrk="0" hangingPunct="0">
              <a:defRPr sz="2100">
                <a:solidFill>
                  <a:schemeClr val="tx1"/>
                </a:solidFill>
                <a:latin typeface="Swis721 BlkCn BT" pitchFamily="34" charset="0"/>
                <a:cs typeface="Arial" charset="0"/>
              </a:defRPr>
            </a:lvl2pPr>
            <a:lvl3pPr marL="1143000" indent="-228600" eaLnBrk="0" hangingPunct="0">
              <a:defRPr sz="2100">
                <a:solidFill>
                  <a:schemeClr val="tx1"/>
                </a:solidFill>
                <a:latin typeface="Swis721 BlkCn BT" pitchFamily="34" charset="0"/>
                <a:cs typeface="Arial" charset="0"/>
              </a:defRPr>
            </a:lvl3pPr>
            <a:lvl4pPr marL="1600200" indent="-228600" eaLnBrk="0" hangingPunct="0">
              <a:defRPr sz="2100">
                <a:solidFill>
                  <a:schemeClr val="tx1"/>
                </a:solidFill>
                <a:latin typeface="Swis721 BlkCn BT" pitchFamily="34" charset="0"/>
                <a:cs typeface="Arial" charset="0"/>
              </a:defRPr>
            </a:lvl4pPr>
            <a:lvl5pPr marL="2057400" indent="-228600" eaLnBrk="0" hangingPunct="0">
              <a:defRPr sz="2100">
                <a:solidFill>
                  <a:schemeClr val="tx1"/>
                </a:solidFill>
                <a:latin typeface="Swis721 BlkCn BT" pitchFamily="34" charset="0"/>
                <a:cs typeface="Arial" charset="0"/>
              </a:defRPr>
            </a:lvl5pPr>
            <a:lvl6pPr marL="2514600" indent="-228600" eaLnBrk="0" fontAlgn="base" hangingPunct="0">
              <a:spcBef>
                <a:spcPct val="0"/>
              </a:spcBef>
              <a:spcAft>
                <a:spcPct val="0"/>
              </a:spcAft>
              <a:defRPr sz="2100">
                <a:solidFill>
                  <a:schemeClr val="tx1"/>
                </a:solidFill>
                <a:latin typeface="Swis721 BlkCn BT" pitchFamily="34" charset="0"/>
                <a:cs typeface="Arial" charset="0"/>
              </a:defRPr>
            </a:lvl6pPr>
            <a:lvl7pPr marL="2971800" indent="-228600" eaLnBrk="0" fontAlgn="base" hangingPunct="0">
              <a:spcBef>
                <a:spcPct val="0"/>
              </a:spcBef>
              <a:spcAft>
                <a:spcPct val="0"/>
              </a:spcAft>
              <a:defRPr sz="2100">
                <a:solidFill>
                  <a:schemeClr val="tx1"/>
                </a:solidFill>
                <a:latin typeface="Swis721 BlkCn BT" pitchFamily="34" charset="0"/>
                <a:cs typeface="Arial" charset="0"/>
              </a:defRPr>
            </a:lvl7pPr>
            <a:lvl8pPr marL="3429000" indent="-228600" eaLnBrk="0" fontAlgn="base" hangingPunct="0">
              <a:spcBef>
                <a:spcPct val="0"/>
              </a:spcBef>
              <a:spcAft>
                <a:spcPct val="0"/>
              </a:spcAft>
              <a:defRPr sz="2100">
                <a:solidFill>
                  <a:schemeClr val="tx1"/>
                </a:solidFill>
                <a:latin typeface="Swis721 BlkCn BT" pitchFamily="34" charset="0"/>
                <a:cs typeface="Arial" charset="0"/>
              </a:defRPr>
            </a:lvl8pPr>
            <a:lvl9pPr marL="3886200" indent="-228600" eaLnBrk="0" fontAlgn="base" hangingPunct="0">
              <a:spcBef>
                <a:spcPct val="0"/>
              </a:spcBef>
              <a:spcAft>
                <a:spcPct val="0"/>
              </a:spcAft>
              <a:defRPr sz="2100">
                <a:solidFill>
                  <a:schemeClr val="tx1"/>
                </a:solidFill>
                <a:latin typeface="Swis721 BlkCn BT" pitchFamily="34" charset="0"/>
                <a:cs typeface="Arial" charset="0"/>
              </a:defRPr>
            </a:lvl9pPr>
          </a:lstStyle>
          <a:p>
            <a:pPr eaLnBrk="1" hangingPunct="1"/>
            <a:fld id="{6964AA4B-FCA8-4896-83B3-F531B2A775FE}" type="slidenum">
              <a:rPr lang="en-US" sz="1200" smtClean="0">
                <a:solidFill>
                  <a:prstClr val="black"/>
                </a:solidFill>
                <a:latin typeface="Arial" charset="0"/>
              </a:rPr>
              <a:pPr eaLnBrk="1" hangingPunct="1"/>
              <a:t>22</a:t>
            </a:fld>
            <a:endParaRPr lang="en-US" sz="1200" dirty="0" smtClean="0">
              <a:solidFill>
                <a:prstClr val="black"/>
              </a:solidFill>
              <a:latin typeface="Arial" charset="0"/>
            </a:endParaRPr>
          </a:p>
        </p:txBody>
      </p:sp>
      <p:sp>
        <p:nvSpPr>
          <p:cNvPr id="20483" name="Rectangle 2"/>
          <p:cNvSpPr>
            <a:spLocks noGrp="1" noRot="1" noChangeAspect="1" noChangeArrowheads="1" noTextEdit="1"/>
          </p:cNvSpPr>
          <p:nvPr>
            <p:ph type="sldImg"/>
          </p:nvPr>
        </p:nvSpPr>
        <p:spPr>
          <a:xfrm>
            <a:off x="685800" y="685800"/>
            <a:ext cx="5486400" cy="3429000"/>
          </a:xfrm>
          <a:ln/>
        </p:spPr>
      </p:sp>
      <p:sp>
        <p:nvSpPr>
          <p:cNvPr id="20484" name="Rectangle 3"/>
          <p:cNvSpPr>
            <a:spLocks noGrp="1" noChangeArrowheads="1"/>
          </p:cNvSpPr>
          <p:nvPr>
            <p:ph type="body" idx="1"/>
          </p:nvPr>
        </p:nvSpPr>
        <p:spPr>
          <a:xfrm>
            <a:off x="914400" y="4341813"/>
            <a:ext cx="5029200" cy="4116387"/>
          </a:xfrm>
          <a:noFill/>
        </p:spPr>
        <p:txBody>
          <a:bodyPr/>
          <a:lstStyle/>
          <a:p>
            <a:pPr eaLnBrk="1" hangingPunct="1"/>
            <a:endParaRPr lang="en-US" dirty="0" smtClean="0">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eaLnBrk="0" hangingPunct="0">
              <a:defRPr sz="2100">
                <a:solidFill>
                  <a:schemeClr val="tx1"/>
                </a:solidFill>
                <a:latin typeface="Swis721 BlkCn BT" pitchFamily="34" charset="0"/>
                <a:cs typeface="Arial" charset="0"/>
              </a:defRPr>
            </a:lvl1pPr>
            <a:lvl2pPr marL="742950" indent="-285750" eaLnBrk="0" hangingPunct="0">
              <a:defRPr sz="2100">
                <a:solidFill>
                  <a:schemeClr val="tx1"/>
                </a:solidFill>
                <a:latin typeface="Swis721 BlkCn BT" pitchFamily="34" charset="0"/>
                <a:cs typeface="Arial" charset="0"/>
              </a:defRPr>
            </a:lvl2pPr>
            <a:lvl3pPr marL="1143000" indent="-228600" eaLnBrk="0" hangingPunct="0">
              <a:defRPr sz="2100">
                <a:solidFill>
                  <a:schemeClr val="tx1"/>
                </a:solidFill>
                <a:latin typeface="Swis721 BlkCn BT" pitchFamily="34" charset="0"/>
                <a:cs typeface="Arial" charset="0"/>
              </a:defRPr>
            </a:lvl3pPr>
            <a:lvl4pPr marL="1600200" indent="-228600" eaLnBrk="0" hangingPunct="0">
              <a:defRPr sz="2100">
                <a:solidFill>
                  <a:schemeClr val="tx1"/>
                </a:solidFill>
                <a:latin typeface="Swis721 BlkCn BT" pitchFamily="34" charset="0"/>
                <a:cs typeface="Arial" charset="0"/>
              </a:defRPr>
            </a:lvl4pPr>
            <a:lvl5pPr marL="2057400" indent="-228600" eaLnBrk="0" hangingPunct="0">
              <a:defRPr sz="2100">
                <a:solidFill>
                  <a:schemeClr val="tx1"/>
                </a:solidFill>
                <a:latin typeface="Swis721 BlkCn BT" pitchFamily="34" charset="0"/>
                <a:cs typeface="Arial" charset="0"/>
              </a:defRPr>
            </a:lvl5pPr>
            <a:lvl6pPr marL="2514600" indent="-228600" eaLnBrk="0" fontAlgn="base" hangingPunct="0">
              <a:spcBef>
                <a:spcPct val="0"/>
              </a:spcBef>
              <a:spcAft>
                <a:spcPct val="0"/>
              </a:spcAft>
              <a:defRPr sz="2100">
                <a:solidFill>
                  <a:schemeClr val="tx1"/>
                </a:solidFill>
                <a:latin typeface="Swis721 BlkCn BT" pitchFamily="34" charset="0"/>
                <a:cs typeface="Arial" charset="0"/>
              </a:defRPr>
            </a:lvl6pPr>
            <a:lvl7pPr marL="2971800" indent="-228600" eaLnBrk="0" fontAlgn="base" hangingPunct="0">
              <a:spcBef>
                <a:spcPct val="0"/>
              </a:spcBef>
              <a:spcAft>
                <a:spcPct val="0"/>
              </a:spcAft>
              <a:defRPr sz="2100">
                <a:solidFill>
                  <a:schemeClr val="tx1"/>
                </a:solidFill>
                <a:latin typeface="Swis721 BlkCn BT" pitchFamily="34" charset="0"/>
                <a:cs typeface="Arial" charset="0"/>
              </a:defRPr>
            </a:lvl7pPr>
            <a:lvl8pPr marL="3429000" indent="-228600" eaLnBrk="0" fontAlgn="base" hangingPunct="0">
              <a:spcBef>
                <a:spcPct val="0"/>
              </a:spcBef>
              <a:spcAft>
                <a:spcPct val="0"/>
              </a:spcAft>
              <a:defRPr sz="2100">
                <a:solidFill>
                  <a:schemeClr val="tx1"/>
                </a:solidFill>
                <a:latin typeface="Swis721 BlkCn BT" pitchFamily="34" charset="0"/>
                <a:cs typeface="Arial" charset="0"/>
              </a:defRPr>
            </a:lvl8pPr>
            <a:lvl9pPr marL="3886200" indent="-228600" eaLnBrk="0" fontAlgn="base" hangingPunct="0">
              <a:spcBef>
                <a:spcPct val="0"/>
              </a:spcBef>
              <a:spcAft>
                <a:spcPct val="0"/>
              </a:spcAft>
              <a:defRPr sz="2100">
                <a:solidFill>
                  <a:schemeClr val="tx1"/>
                </a:solidFill>
                <a:latin typeface="Swis721 BlkCn BT" pitchFamily="34" charset="0"/>
                <a:cs typeface="Arial" charset="0"/>
              </a:defRPr>
            </a:lvl9pPr>
          </a:lstStyle>
          <a:p>
            <a:pPr eaLnBrk="1" hangingPunct="1"/>
            <a:fld id="{E2A54DD4-AAF5-4594-95EC-73EBB417E264}" type="slidenum">
              <a:rPr lang="en-US" sz="1200" smtClean="0">
                <a:latin typeface="Arial" charset="0"/>
              </a:rPr>
              <a:pPr eaLnBrk="1" hangingPunct="1"/>
              <a:t>23</a:t>
            </a:fld>
            <a:endParaRPr lang="en-US" sz="1200" dirty="0" smtClean="0">
              <a:latin typeface="Arial"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xfrm>
            <a:off x="914400" y="4341813"/>
            <a:ext cx="5029200" cy="4116387"/>
          </a:xfrm>
          <a:noFill/>
        </p:spPr>
        <p:txBody>
          <a:bodyPr/>
          <a:lstStyle/>
          <a:p>
            <a:pPr eaLnBrk="1" hangingPunct="1"/>
            <a:r>
              <a:rPr lang="en-US" b="1" dirty="0" smtClean="0">
                <a:latin typeface="Arial" charset="0"/>
                <a:cs typeface="Arial" charset="0"/>
              </a:rPr>
              <a:t>Math increases efficiency and productivity in vehicle dynamic modeling</a:t>
            </a:r>
          </a:p>
          <a:p>
            <a:pPr eaLnBrk="1" hangingPunct="1"/>
            <a:endParaRPr lang="en-US" dirty="0" smtClean="0">
              <a:latin typeface="Arial" charset="0"/>
              <a:cs typeface="Arial" charset="0"/>
            </a:endParaRPr>
          </a:p>
          <a:p>
            <a:pPr eaLnBrk="1" hangingPunct="1"/>
            <a:r>
              <a:rPr lang="en-US" dirty="0" smtClean="0">
                <a:latin typeface="Arial" charset="0"/>
                <a:cs typeface="Arial" charset="0"/>
              </a:rPr>
              <a:t>Introduction {Draft}</a:t>
            </a:r>
          </a:p>
          <a:p>
            <a:pPr eaLnBrk="1" hangingPunct="1"/>
            <a:endParaRPr lang="en-US" dirty="0" smtClean="0">
              <a:latin typeface="Arial" charset="0"/>
              <a:cs typeface="Arial" charset="0"/>
            </a:endParaRPr>
          </a:p>
          <a:p>
            <a:pPr eaLnBrk="1" hangingPunct="1"/>
            <a:r>
              <a:rPr lang="en-US" dirty="0" smtClean="0">
                <a:latin typeface="Arial" charset="0"/>
                <a:cs typeface="Arial" charset="0"/>
              </a:rPr>
              <a:t>Vehicle manufacturers are constantly faced with the challenge of balancing fuel efficiency and safety against the demands for greater performance. This, along with the constant need for reducing design costs, has led to the increasing replacement of traditional passive components by active mechatronic systems that comprise electro-mechanical components and electronic controllers.</a:t>
            </a:r>
          </a:p>
          <a:p>
            <a:pPr eaLnBrk="1" hangingPunct="1"/>
            <a:r>
              <a:rPr lang="en-US" dirty="0" smtClean="0">
                <a:latin typeface="Arial" charset="0"/>
                <a:cs typeface="Arial" charset="0"/>
              </a:rPr>
              <a:t>Because of this, the demand for better understanding of the dynamics, particularly for controller development, has reached a critical point for many engineers, who are seeking analytical tools to help them.</a:t>
            </a:r>
          </a:p>
          <a:p>
            <a:pPr eaLnBrk="1" hangingPunct="1"/>
            <a:r>
              <a:rPr lang="en-US" dirty="0" smtClean="0">
                <a:latin typeface="Arial" charset="0"/>
                <a:cs typeface="Arial" charset="0"/>
              </a:rPr>
              <a:t>This article will examine these challenges, particularly in the context of modeling and optimizing the design of vehicle dynamic behavior. The range of engineering modeling tools from Maplesoft offers solutions to many of the high-fidelity modeling problems facing vehicle </a:t>
            </a:r>
            <a:r>
              <a:rPr lang="en-US" dirty="0" err="1" smtClean="0">
                <a:latin typeface="Arial" charset="0"/>
                <a:cs typeface="Arial" charset="0"/>
              </a:rPr>
              <a:t>dynamicists</a:t>
            </a:r>
            <a:r>
              <a:rPr lang="en-US" dirty="0" smtClean="0">
                <a:latin typeface="Arial" charset="0"/>
                <a:cs typeface="Arial" charset="0"/>
              </a:rPr>
              <a:t>, particularly those who need to implement vehicle dynamics in real-time simulators for hardware-in-the-loop testing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eaLnBrk="0" hangingPunct="0">
              <a:defRPr sz="2100">
                <a:solidFill>
                  <a:schemeClr val="tx1"/>
                </a:solidFill>
                <a:latin typeface="Swis721 BlkCn BT" pitchFamily="34" charset="0"/>
                <a:cs typeface="Arial" charset="0"/>
              </a:defRPr>
            </a:lvl1pPr>
            <a:lvl2pPr marL="742950" indent="-285750" eaLnBrk="0" hangingPunct="0">
              <a:defRPr sz="2100">
                <a:solidFill>
                  <a:schemeClr val="tx1"/>
                </a:solidFill>
                <a:latin typeface="Swis721 BlkCn BT" pitchFamily="34" charset="0"/>
                <a:cs typeface="Arial" charset="0"/>
              </a:defRPr>
            </a:lvl2pPr>
            <a:lvl3pPr marL="1143000" indent="-228600" eaLnBrk="0" hangingPunct="0">
              <a:defRPr sz="2100">
                <a:solidFill>
                  <a:schemeClr val="tx1"/>
                </a:solidFill>
                <a:latin typeface="Swis721 BlkCn BT" pitchFamily="34" charset="0"/>
                <a:cs typeface="Arial" charset="0"/>
              </a:defRPr>
            </a:lvl3pPr>
            <a:lvl4pPr marL="1600200" indent="-228600" eaLnBrk="0" hangingPunct="0">
              <a:defRPr sz="2100">
                <a:solidFill>
                  <a:schemeClr val="tx1"/>
                </a:solidFill>
                <a:latin typeface="Swis721 BlkCn BT" pitchFamily="34" charset="0"/>
                <a:cs typeface="Arial" charset="0"/>
              </a:defRPr>
            </a:lvl4pPr>
            <a:lvl5pPr marL="2057400" indent="-228600" eaLnBrk="0" hangingPunct="0">
              <a:defRPr sz="2100">
                <a:solidFill>
                  <a:schemeClr val="tx1"/>
                </a:solidFill>
                <a:latin typeface="Swis721 BlkCn BT" pitchFamily="34" charset="0"/>
                <a:cs typeface="Arial" charset="0"/>
              </a:defRPr>
            </a:lvl5pPr>
            <a:lvl6pPr marL="2514600" indent="-228600" eaLnBrk="0" fontAlgn="base" hangingPunct="0">
              <a:spcBef>
                <a:spcPct val="0"/>
              </a:spcBef>
              <a:spcAft>
                <a:spcPct val="0"/>
              </a:spcAft>
              <a:defRPr sz="2100">
                <a:solidFill>
                  <a:schemeClr val="tx1"/>
                </a:solidFill>
                <a:latin typeface="Swis721 BlkCn BT" pitchFamily="34" charset="0"/>
                <a:cs typeface="Arial" charset="0"/>
              </a:defRPr>
            </a:lvl6pPr>
            <a:lvl7pPr marL="2971800" indent="-228600" eaLnBrk="0" fontAlgn="base" hangingPunct="0">
              <a:spcBef>
                <a:spcPct val="0"/>
              </a:spcBef>
              <a:spcAft>
                <a:spcPct val="0"/>
              </a:spcAft>
              <a:defRPr sz="2100">
                <a:solidFill>
                  <a:schemeClr val="tx1"/>
                </a:solidFill>
                <a:latin typeface="Swis721 BlkCn BT" pitchFamily="34" charset="0"/>
                <a:cs typeface="Arial" charset="0"/>
              </a:defRPr>
            </a:lvl7pPr>
            <a:lvl8pPr marL="3429000" indent="-228600" eaLnBrk="0" fontAlgn="base" hangingPunct="0">
              <a:spcBef>
                <a:spcPct val="0"/>
              </a:spcBef>
              <a:spcAft>
                <a:spcPct val="0"/>
              </a:spcAft>
              <a:defRPr sz="2100">
                <a:solidFill>
                  <a:schemeClr val="tx1"/>
                </a:solidFill>
                <a:latin typeface="Swis721 BlkCn BT" pitchFamily="34" charset="0"/>
                <a:cs typeface="Arial" charset="0"/>
              </a:defRPr>
            </a:lvl8pPr>
            <a:lvl9pPr marL="3886200" indent="-228600" eaLnBrk="0" fontAlgn="base" hangingPunct="0">
              <a:spcBef>
                <a:spcPct val="0"/>
              </a:spcBef>
              <a:spcAft>
                <a:spcPct val="0"/>
              </a:spcAft>
              <a:defRPr sz="2100">
                <a:solidFill>
                  <a:schemeClr val="tx1"/>
                </a:solidFill>
                <a:latin typeface="Swis721 BlkCn BT" pitchFamily="34" charset="0"/>
                <a:cs typeface="Arial" charset="0"/>
              </a:defRPr>
            </a:lvl9pPr>
          </a:lstStyle>
          <a:p>
            <a:pPr eaLnBrk="1" hangingPunct="1"/>
            <a:fld id="{6964AA4B-FCA8-4896-83B3-F531B2A775FE}" type="slidenum">
              <a:rPr lang="en-US" sz="1200" smtClean="0">
                <a:latin typeface="Arial" charset="0"/>
              </a:rPr>
              <a:pPr eaLnBrk="1" hangingPunct="1"/>
              <a:t>24</a:t>
            </a:fld>
            <a:endParaRPr lang="en-US" sz="1200" smtClean="0">
              <a:latin typeface="Arial"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914400" y="4341813"/>
            <a:ext cx="5029200" cy="4116387"/>
          </a:xfrm>
          <a:noFill/>
        </p:spPr>
        <p:txBody>
          <a:bodyPr/>
          <a:lstStyle/>
          <a:p>
            <a:pPr eaLnBrk="1" hangingPunct="1"/>
            <a:r>
              <a:rPr lang="en-US" b="1" smtClean="0">
                <a:latin typeface="Arial" charset="0"/>
                <a:cs typeface="Arial" charset="0"/>
              </a:rPr>
              <a:t>Math increases efficiency and productivity in vehicle dynamic modeling</a:t>
            </a:r>
          </a:p>
          <a:p>
            <a:pPr eaLnBrk="1" hangingPunct="1"/>
            <a:endParaRPr lang="en-US" smtClean="0">
              <a:latin typeface="Arial" charset="0"/>
              <a:cs typeface="Arial" charset="0"/>
            </a:endParaRPr>
          </a:p>
          <a:p>
            <a:pPr eaLnBrk="1" hangingPunct="1"/>
            <a:r>
              <a:rPr lang="en-US" smtClean="0">
                <a:latin typeface="Arial" charset="0"/>
                <a:cs typeface="Arial" charset="0"/>
              </a:rPr>
              <a:t>Introduction {Draft}</a:t>
            </a:r>
          </a:p>
          <a:p>
            <a:pPr eaLnBrk="1" hangingPunct="1"/>
            <a:endParaRPr lang="en-US" smtClean="0">
              <a:latin typeface="Arial" charset="0"/>
              <a:cs typeface="Arial" charset="0"/>
            </a:endParaRPr>
          </a:p>
          <a:p>
            <a:pPr eaLnBrk="1" hangingPunct="1"/>
            <a:r>
              <a:rPr lang="en-US" smtClean="0">
                <a:latin typeface="Arial" charset="0"/>
                <a:cs typeface="Arial" charset="0"/>
              </a:rPr>
              <a:t>Vehicle manufacturers are constantly faced with the challenge of balancing fuel efficiency and safety against the demands for greater performance. This, along with the constant need for reducing design costs, has led to the increasing replacement of traditional passive components by active mechatronic systems that comprise electro-mechanical components and electronic controllers.</a:t>
            </a:r>
          </a:p>
          <a:p>
            <a:pPr eaLnBrk="1" hangingPunct="1"/>
            <a:r>
              <a:rPr lang="en-US" smtClean="0">
                <a:latin typeface="Arial" charset="0"/>
                <a:cs typeface="Arial" charset="0"/>
              </a:rPr>
              <a:t>Because of this, the demand for better understanding of the dynamics, particularly for controller development, has reached a critical point for many engineers, who are seeking analytical tools to help them.</a:t>
            </a:r>
          </a:p>
          <a:p>
            <a:pPr eaLnBrk="1" hangingPunct="1"/>
            <a:r>
              <a:rPr lang="en-US" smtClean="0">
                <a:latin typeface="Arial" charset="0"/>
                <a:cs typeface="Arial" charset="0"/>
              </a:rPr>
              <a:t>This article will examine these challenges, particularly in the context of modeling and optimizing the design of vehicle dynamic behavior. The range of engineering modeling tools from Maplesoft offers solutions to many of the high-fidelity modeling problems facing vehicle dynamicists, particularly those who need to implement vehicle dynamics in real-time simulators for hardware-in-the-loop testing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3600" y="2236788"/>
            <a:ext cx="9794875" cy="1543050"/>
          </a:xfrm>
        </p:spPr>
        <p:txBody>
          <a:bodyPr/>
          <a:lstStyle/>
          <a:p>
            <a:r>
              <a:rPr lang="en-US" smtClean="0"/>
              <a:t>Click to edit Master title style</a:t>
            </a:r>
            <a:endParaRPr lang="he-IL"/>
          </a:p>
        </p:txBody>
      </p:sp>
      <p:sp>
        <p:nvSpPr>
          <p:cNvPr id="3" name="Subtitle 2"/>
          <p:cNvSpPr>
            <a:spLocks noGrp="1"/>
          </p:cNvSpPr>
          <p:nvPr>
            <p:ph type="subTitle" idx="1"/>
          </p:nvPr>
        </p:nvSpPr>
        <p:spPr>
          <a:xfrm>
            <a:off x="1728788" y="4079875"/>
            <a:ext cx="8064500" cy="1841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Tree>
    <p:extLst>
      <p:ext uri="{BB962C8B-B14F-4D97-AF65-F5344CB8AC3E}">
        <p14:creationId xmlns:p14="http://schemas.microsoft.com/office/powerpoint/2010/main" val="679584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val="2587875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53425" y="1152525"/>
            <a:ext cx="2592388" cy="5280025"/>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576263" y="1152525"/>
            <a:ext cx="7624762" cy="5280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val="1966658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3600" y="2236788"/>
            <a:ext cx="9794875" cy="1543050"/>
          </a:xfrm>
        </p:spPr>
        <p:txBody>
          <a:bodyPr/>
          <a:lstStyle/>
          <a:p>
            <a:r>
              <a:rPr lang="en-US" smtClean="0"/>
              <a:t>Click to edit Master title style</a:t>
            </a:r>
            <a:endParaRPr lang="he-IL"/>
          </a:p>
        </p:txBody>
      </p:sp>
      <p:sp>
        <p:nvSpPr>
          <p:cNvPr id="3" name="Subtitle 2"/>
          <p:cNvSpPr>
            <a:spLocks noGrp="1"/>
          </p:cNvSpPr>
          <p:nvPr>
            <p:ph type="subTitle" idx="1"/>
          </p:nvPr>
        </p:nvSpPr>
        <p:spPr>
          <a:xfrm>
            <a:off x="1728788" y="4079875"/>
            <a:ext cx="8064500" cy="18415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Tree>
    <p:extLst>
      <p:ext uri="{BB962C8B-B14F-4D97-AF65-F5344CB8AC3E}">
        <p14:creationId xmlns:p14="http://schemas.microsoft.com/office/powerpoint/2010/main" val="4213106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a:xfrm>
            <a:off x="576263" y="1679575"/>
            <a:ext cx="10369550" cy="47529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val="3844306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9638" y="4627563"/>
            <a:ext cx="9794875" cy="1430337"/>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909638" y="3052763"/>
            <a:ext cx="9794875" cy="15748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08450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576263" y="1679575"/>
            <a:ext cx="5108575" cy="47529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5837238" y="1679575"/>
            <a:ext cx="5108575" cy="47529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val="4282006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6263" y="288925"/>
            <a:ext cx="10369550" cy="120015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576263" y="1611313"/>
            <a:ext cx="5091112" cy="6731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76263" y="2284413"/>
            <a:ext cx="5091112" cy="4148137"/>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5853113" y="1611313"/>
            <a:ext cx="5092700" cy="6731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53113" y="2284413"/>
            <a:ext cx="5092700" cy="4148137"/>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val="1794020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Tree>
    <p:extLst>
      <p:ext uri="{BB962C8B-B14F-4D97-AF65-F5344CB8AC3E}">
        <p14:creationId xmlns:p14="http://schemas.microsoft.com/office/powerpoint/2010/main" val="1265633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957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6263" y="287338"/>
            <a:ext cx="3790950" cy="121920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4505325" y="287338"/>
            <a:ext cx="6440488" cy="614521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576263" y="1506538"/>
            <a:ext cx="3790950" cy="492601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3677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val="373622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59013" y="5040313"/>
            <a:ext cx="6911975" cy="595312"/>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2259013" y="642938"/>
            <a:ext cx="6911975" cy="43211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2259013" y="5635625"/>
            <a:ext cx="6911975" cy="8445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2887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a:xfrm>
            <a:off x="576263" y="1679575"/>
            <a:ext cx="10369550" cy="47529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val="1935190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53425" y="1679575"/>
            <a:ext cx="2592388" cy="4752975"/>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576263" y="1679575"/>
            <a:ext cx="7624762" cy="47529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val="1199173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9638" y="4627563"/>
            <a:ext cx="9794875" cy="1430337"/>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909638" y="3052763"/>
            <a:ext cx="9794875" cy="15748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51181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576263" y="2016125"/>
            <a:ext cx="5108575" cy="4416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5837238" y="2016125"/>
            <a:ext cx="5108575" cy="4416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val="2877628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6263" y="288925"/>
            <a:ext cx="10369550" cy="120015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576263" y="1611313"/>
            <a:ext cx="5091112" cy="6731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76263" y="2284413"/>
            <a:ext cx="5091112" cy="41481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5853113" y="1611313"/>
            <a:ext cx="5092700" cy="6731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53113" y="2284413"/>
            <a:ext cx="5092700" cy="41481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val="172323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Tree>
    <p:extLst>
      <p:ext uri="{BB962C8B-B14F-4D97-AF65-F5344CB8AC3E}">
        <p14:creationId xmlns:p14="http://schemas.microsoft.com/office/powerpoint/2010/main" val="4274235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04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6263" y="287338"/>
            <a:ext cx="3790950" cy="121920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4505325" y="287338"/>
            <a:ext cx="6440488" cy="61452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576263" y="1506538"/>
            <a:ext cx="3790950" cy="49260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3552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59013" y="5040313"/>
            <a:ext cx="6911975" cy="595312"/>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2259013" y="642938"/>
            <a:ext cx="6911975" cy="4321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2259013" y="5635625"/>
            <a:ext cx="6911975" cy="8445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7899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PP bg header 2 2007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152207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8" descr="PP bg footer 2 2007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264275"/>
            <a:ext cx="115220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576263" y="1152525"/>
            <a:ext cx="1036955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576263" y="2016125"/>
            <a:ext cx="10369550" cy="441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7"/>
          <p:cNvSpPr>
            <a:spLocks noChangeArrowheads="1"/>
          </p:cNvSpPr>
          <p:nvPr/>
        </p:nvSpPr>
        <p:spPr bwMode="auto">
          <a:xfrm>
            <a:off x="11306175" y="7416800"/>
            <a:ext cx="2159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1069975"/>
            <a:endParaRPr lang="he-IL" sz="1400">
              <a:latin typeface="Arial" charset="0"/>
            </a:endParaRPr>
          </a:p>
        </p:txBody>
      </p:sp>
      <p:sp>
        <p:nvSpPr>
          <p:cNvPr id="1031" name="Rectangle 10"/>
          <p:cNvSpPr>
            <a:spLocks noChangeArrowheads="1"/>
          </p:cNvSpPr>
          <p:nvPr/>
        </p:nvSpPr>
        <p:spPr bwMode="auto">
          <a:xfrm>
            <a:off x="11096625" y="71438"/>
            <a:ext cx="4254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069975"/>
            <a:fld id="{C5EE3301-E300-48F0-B16A-6B64D079B249}" type="slidenum">
              <a:rPr lang="en-US" sz="1400"/>
              <a:pPr defTabSz="1069975"/>
              <a:t>‹#›</a:t>
            </a:fld>
            <a:endParaRPr lang="en-US" sz="140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Swis721 Hv BT" pitchFamily="34" charset="0"/>
          <a:cs typeface="Arial" pitchFamily="34" charset="0"/>
        </a:defRPr>
      </a:lvl2pPr>
      <a:lvl3pPr algn="ctr" rtl="0" eaLnBrk="0" fontAlgn="base" hangingPunct="0">
        <a:spcBef>
          <a:spcPct val="0"/>
        </a:spcBef>
        <a:spcAft>
          <a:spcPct val="0"/>
        </a:spcAft>
        <a:defRPr sz="4400">
          <a:solidFill>
            <a:schemeClr val="tx2"/>
          </a:solidFill>
          <a:latin typeface="Swis721 Hv BT" pitchFamily="34" charset="0"/>
          <a:cs typeface="Arial" pitchFamily="34" charset="0"/>
        </a:defRPr>
      </a:lvl3pPr>
      <a:lvl4pPr algn="ctr" rtl="0" eaLnBrk="0" fontAlgn="base" hangingPunct="0">
        <a:spcBef>
          <a:spcPct val="0"/>
        </a:spcBef>
        <a:spcAft>
          <a:spcPct val="0"/>
        </a:spcAft>
        <a:defRPr sz="4400">
          <a:solidFill>
            <a:schemeClr val="tx2"/>
          </a:solidFill>
          <a:latin typeface="Swis721 Hv BT" pitchFamily="34" charset="0"/>
          <a:cs typeface="Arial" pitchFamily="34" charset="0"/>
        </a:defRPr>
      </a:lvl4pPr>
      <a:lvl5pPr algn="ctr" rtl="0" eaLnBrk="0" fontAlgn="base" hangingPunct="0">
        <a:spcBef>
          <a:spcPct val="0"/>
        </a:spcBef>
        <a:spcAft>
          <a:spcPct val="0"/>
        </a:spcAft>
        <a:defRPr sz="4400">
          <a:solidFill>
            <a:schemeClr val="tx2"/>
          </a:solidFill>
          <a:latin typeface="Swis721 Hv BT" pitchFamily="34" charset="0"/>
          <a:cs typeface="Arial" pitchFamily="34" charset="0"/>
        </a:defRPr>
      </a:lvl5pPr>
      <a:lvl6pPr marL="457200" algn="ctr" rtl="0" fontAlgn="base">
        <a:spcBef>
          <a:spcPct val="0"/>
        </a:spcBef>
        <a:spcAft>
          <a:spcPct val="0"/>
        </a:spcAft>
        <a:defRPr sz="4400">
          <a:solidFill>
            <a:schemeClr val="tx2"/>
          </a:solidFill>
          <a:latin typeface="Swis721 Hv BT" pitchFamily="34" charset="0"/>
          <a:cs typeface="Arial" pitchFamily="34" charset="0"/>
        </a:defRPr>
      </a:lvl6pPr>
      <a:lvl7pPr marL="914400" algn="ctr" rtl="0" fontAlgn="base">
        <a:spcBef>
          <a:spcPct val="0"/>
        </a:spcBef>
        <a:spcAft>
          <a:spcPct val="0"/>
        </a:spcAft>
        <a:defRPr sz="4400">
          <a:solidFill>
            <a:schemeClr val="tx2"/>
          </a:solidFill>
          <a:latin typeface="Swis721 Hv BT" pitchFamily="34" charset="0"/>
          <a:cs typeface="Arial" pitchFamily="34" charset="0"/>
        </a:defRPr>
      </a:lvl7pPr>
      <a:lvl8pPr marL="1371600" algn="ctr" rtl="0" fontAlgn="base">
        <a:spcBef>
          <a:spcPct val="0"/>
        </a:spcBef>
        <a:spcAft>
          <a:spcPct val="0"/>
        </a:spcAft>
        <a:defRPr sz="4400">
          <a:solidFill>
            <a:schemeClr val="tx2"/>
          </a:solidFill>
          <a:latin typeface="Swis721 Hv BT" pitchFamily="34" charset="0"/>
          <a:cs typeface="Arial" pitchFamily="34" charset="0"/>
        </a:defRPr>
      </a:lvl8pPr>
      <a:lvl9pPr marL="1828800" algn="ctr" rtl="0" fontAlgn="base">
        <a:spcBef>
          <a:spcPct val="0"/>
        </a:spcBef>
        <a:spcAft>
          <a:spcPct val="0"/>
        </a:spcAft>
        <a:defRPr sz="4400">
          <a:solidFill>
            <a:schemeClr val="tx2"/>
          </a:solidFill>
          <a:latin typeface="Swis721 Hv BT"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9" descr="d:\Users\omer\Maple\Marketing\_Activities\_Workshop\Graphics\Workshop-header.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152048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7" descr="PP bg footer 2 2007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194425"/>
            <a:ext cx="115220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2"/>
          <p:cNvSpPr>
            <a:spLocks noGrp="1" noChangeArrowheads="1"/>
          </p:cNvSpPr>
          <p:nvPr>
            <p:ph type="title"/>
          </p:nvPr>
        </p:nvSpPr>
        <p:spPr bwMode="auto">
          <a:xfrm>
            <a:off x="576263" y="2592388"/>
            <a:ext cx="1036955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Swis721 Blk BT" pitchFamily="34" charset="0"/>
          <a:cs typeface="Arial" pitchFamily="34" charset="0"/>
        </a:defRPr>
      </a:lvl2pPr>
      <a:lvl3pPr algn="ctr" rtl="0" eaLnBrk="0" fontAlgn="base" hangingPunct="0">
        <a:spcBef>
          <a:spcPct val="0"/>
        </a:spcBef>
        <a:spcAft>
          <a:spcPct val="0"/>
        </a:spcAft>
        <a:defRPr sz="4400">
          <a:solidFill>
            <a:schemeClr val="tx2"/>
          </a:solidFill>
          <a:latin typeface="Swis721 Blk BT" pitchFamily="34" charset="0"/>
          <a:cs typeface="Arial" pitchFamily="34" charset="0"/>
        </a:defRPr>
      </a:lvl3pPr>
      <a:lvl4pPr algn="ctr" rtl="0" eaLnBrk="0" fontAlgn="base" hangingPunct="0">
        <a:spcBef>
          <a:spcPct val="0"/>
        </a:spcBef>
        <a:spcAft>
          <a:spcPct val="0"/>
        </a:spcAft>
        <a:defRPr sz="4400">
          <a:solidFill>
            <a:schemeClr val="tx2"/>
          </a:solidFill>
          <a:latin typeface="Swis721 Blk BT" pitchFamily="34" charset="0"/>
          <a:cs typeface="Arial" pitchFamily="34" charset="0"/>
        </a:defRPr>
      </a:lvl4pPr>
      <a:lvl5pPr algn="ctr" rtl="0" eaLnBrk="0" fontAlgn="base" hangingPunct="0">
        <a:spcBef>
          <a:spcPct val="0"/>
        </a:spcBef>
        <a:spcAft>
          <a:spcPct val="0"/>
        </a:spcAft>
        <a:defRPr sz="4400">
          <a:solidFill>
            <a:schemeClr val="tx2"/>
          </a:solidFill>
          <a:latin typeface="Swis721 Blk BT" pitchFamily="34" charset="0"/>
          <a:cs typeface="Arial" pitchFamily="34" charset="0"/>
        </a:defRPr>
      </a:lvl5pPr>
      <a:lvl6pPr marL="457200" algn="ctr" rtl="0" fontAlgn="base">
        <a:spcBef>
          <a:spcPct val="0"/>
        </a:spcBef>
        <a:spcAft>
          <a:spcPct val="0"/>
        </a:spcAft>
        <a:defRPr sz="4400">
          <a:solidFill>
            <a:schemeClr val="tx2"/>
          </a:solidFill>
          <a:latin typeface="Swis721 Blk BT" pitchFamily="34" charset="0"/>
          <a:cs typeface="Arial" pitchFamily="34" charset="0"/>
        </a:defRPr>
      </a:lvl6pPr>
      <a:lvl7pPr marL="914400" algn="ctr" rtl="0" fontAlgn="base">
        <a:spcBef>
          <a:spcPct val="0"/>
        </a:spcBef>
        <a:spcAft>
          <a:spcPct val="0"/>
        </a:spcAft>
        <a:defRPr sz="4400">
          <a:solidFill>
            <a:schemeClr val="tx2"/>
          </a:solidFill>
          <a:latin typeface="Swis721 Blk BT" pitchFamily="34" charset="0"/>
          <a:cs typeface="Arial" pitchFamily="34" charset="0"/>
        </a:defRPr>
      </a:lvl7pPr>
      <a:lvl8pPr marL="1371600" algn="ctr" rtl="0" fontAlgn="base">
        <a:spcBef>
          <a:spcPct val="0"/>
        </a:spcBef>
        <a:spcAft>
          <a:spcPct val="0"/>
        </a:spcAft>
        <a:defRPr sz="4400">
          <a:solidFill>
            <a:schemeClr val="tx2"/>
          </a:solidFill>
          <a:latin typeface="Swis721 Blk BT" pitchFamily="34" charset="0"/>
          <a:cs typeface="Arial" pitchFamily="34" charset="0"/>
        </a:defRPr>
      </a:lvl8pPr>
      <a:lvl9pPr marL="1828800" algn="ctr" rtl="0" fontAlgn="base">
        <a:spcBef>
          <a:spcPct val="0"/>
        </a:spcBef>
        <a:spcAft>
          <a:spcPct val="0"/>
        </a:spcAft>
        <a:defRPr sz="4400">
          <a:solidFill>
            <a:schemeClr val="tx2"/>
          </a:solidFill>
          <a:latin typeface="Swis721 Blk BT"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5.wmf"/><Relationship Id="rId5" Type="http://schemas.openxmlformats.org/officeDocument/2006/relationships/oleObject" Target="../embeddings/oleObject2.bin"/><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gi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image" Target="../media/image48.png"/><Relationship Id="rId7" Type="http://schemas.openxmlformats.org/officeDocument/2006/relationships/image" Target="../media/image52.gif"/><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wmf"/></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gif"/><Relationship Id="rId18" Type="http://schemas.openxmlformats.org/officeDocument/2006/relationships/image" Target="../media/image73.jpeg"/><Relationship Id="rId3" Type="http://schemas.openxmlformats.org/officeDocument/2006/relationships/image" Target="../media/image58.gif"/><Relationship Id="rId21" Type="http://schemas.openxmlformats.org/officeDocument/2006/relationships/image" Target="../media/image76.gif"/><Relationship Id="rId7" Type="http://schemas.openxmlformats.org/officeDocument/2006/relationships/image" Target="../media/image62.jpeg"/><Relationship Id="rId12" Type="http://schemas.openxmlformats.org/officeDocument/2006/relationships/image" Target="../media/image67.gif"/><Relationship Id="rId17" Type="http://schemas.openxmlformats.org/officeDocument/2006/relationships/image" Target="../media/image72.gif"/><Relationship Id="rId2" Type="http://schemas.openxmlformats.org/officeDocument/2006/relationships/notesSlide" Target="../notesSlides/notesSlide7.xml"/><Relationship Id="rId16" Type="http://schemas.openxmlformats.org/officeDocument/2006/relationships/image" Target="../media/image71.jpeg"/><Relationship Id="rId20" Type="http://schemas.openxmlformats.org/officeDocument/2006/relationships/image" Target="../media/image75.gif"/><Relationship Id="rId1" Type="http://schemas.openxmlformats.org/officeDocument/2006/relationships/slideLayout" Target="../slideLayouts/slideLayout4.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0.jpeg"/><Relationship Id="rId15" Type="http://schemas.openxmlformats.org/officeDocument/2006/relationships/image" Target="../media/image70.jpeg"/><Relationship Id="rId23" Type="http://schemas.openxmlformats.org/officeDocument/2006/relationships/image" Target="../media/image78.gif"/><Relationship Id="rId10" Type="http://schemas.openxmlformats.org/officeDocument/2006/relationships/image" Target="../media/image65.gif"/><Relationship Id="rId19" Type="http://schemas.openxmlformats.org/officeDocument/2006/relationships/image" Target="../media/image74.jpeg"/><Relationship Id="rId4" Type="http://schemas.openxmlformats.org/officeDocument/2006/relationships/image" Target="../media/image59.gif"/><Relationship Id="rId9" Type="http://schemas.openxmlformats.org/officeDocument/2006/relationships/image" Target="../media/image64.png"/><Relationship Id="rId14" Type="http://schemas.openxmlformats.org/officeDocument/2006/relationships/image" Target="../media/image69.gif"/><Relationship Id="rId22" Type="http://schemas.openxmlformats.org/officeDocument/2006/relationships/image" Target="../media/image77.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hyperlink" Target="http://www.digisec-technology.co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jpeg"/><Relationship Id="rId7" Type="http://schemas.openxmlformats.org/officeDocument/2006/relationships/image" Target="../media/image16.gif"/><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63600" y="2160588"/>
            <a:ext cx="9794875" cy="1543050"/>
          </a:xfrm>
        </p:spPr>
        <p:txBody>
          <a:bodyPr/>
          <a:lstStyle/>
          <a:p>
            <a:pPr eaLnBrk="1" hangingPunct="1"/>
            <a:r>
              <a:rPr lang="en-US" dirty="0" smtClean="0"/>
              <a:t>Welcome</a:t>
            </a:r>
          </a:p>
        </p:txBody>
      </p:sp>
      <p:graphicFrame>
        <p:nvGraphicFramePr>
          <p:cNvPr id="3075" name="Object 4"/>
          <p:cNvGraphicFramePr>
            <a:graphicFrameLocks noChangeAspect="1"/>
          </p:cNvGraphicFramePr>
          <p:nvPr/>
        </p:nvGraphicFramePr>
        <p:xfrm>
          <a:off x="5024438" y="4156075"/>
          <a:ext cx="608012" cy="1039813"/>
        </p:xfrm>
        <a:graphic>
          <a:graphicData uri="http://schemas.openxmlformats.org/presentationml/2006/ole">
            <mc:AlternateContent xmlns:mc="http://schemas.openxmlformats.org/markup-compatibility/2006">
              <mc:Choice xmlns:v="urn:schemas-microsoft-com:vml" Requires="v">
                <p:oleObj spid="_x0000_s3171" name="Designer Drawing" r:id="rId3" imgW="2676525" imgH="3629025" progId="Designer.Drawing.7">
                  <p:embed/>
                </p:oleObj>
              </mc:Choice>
              <mc:Fallback>
                <p:oleObj name="Designer Drawing" r:id="rId3" imgW="2676525" imgH="3629025" progId="Designer.Drawing.7">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438" y="4156075"/>
                        <a:ext cx="608012" cy="10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6" name="Object 5"/>
          <p:cNvGraphicFramePr>
            <a:graphicFrameLocks noChangeAspect="1"/>
          </p:cNvGraphicFramePr>
          <p:nvPr/>
        </p:nvGraphicFramePr>
        <p:xfrm>
          <a:off x="4478338" y="4122738"/>
          <a:ext cx="450850" cy="1079500"/>
        </p:xfrm>
        <a:graphic>
          <a:graphicData uri="http://schemas.openxmlformats.org/presentationml/2006/ole">
            <mc:AlternateContent xmlns:mc="http://schemas.openxmlformats.org/markup-compatibility/2006">
              <mc:Choice xmlns:v="urn:schemas-microsoft-com:vml" Requires="v">
                <p:oleObj spid="_x0000_s3172" name="Designer Drawing" r:id="rId5" imgW="1990725" imgH="3771900" progId="Designer.Drawing.7">
                  <p:embed/>
                </p:oleObj>
              </mc:Choice>
              <mc:Fallback>
                <p:oleObj name="Designer Drawing" r:id="rId5" imgW="1990725" imgH="3771900" progId="Designer.Drawing.7">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8338" y="4122738"/>
                        <a:ext cx="4508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077" name="Group 6"/>
          <p:cNvGrpSpPr>
            <a:grpSpLocks/>
          </p:cNvGrpSpPr>
          <p:nvPr/>
        </p:nvGrpSpPr>
        <p:grpSpPr bwMode="auto">
          <a:xfrm>
            <a:off x="4465638" y="4176713"/>
            <a:ext cx="1296987" cy="1017587"/>
            <a:chOff x="1560" y="1205"/>
            <a:chExt cx="3600" cy="2238"/>
          </a:xfrm>
        </p:grpSpPr>
        <p:sp>
          <p:nvSpPr>
            <p:cNvPr id="3079" name="Line 7"/>
            <p:cNvSpPr>
              <a:spLocks noChangeShapeType="1"/>
            </p:cNvSpPr>
            <p:nvPr/>
          </p:nvSpPr>
          <p:spPr bwMode="auto">
            <a:xfrm>
              <a:off x="1560" y="1205"/>
              <a:ext cx="3504" cy="2208"/>
            </a:xfrm>
            <a:prstGeom prst="line">
              <a:avLst/>
            </a:prstGeom>
            <a:noFill/>
            <a:ln w="63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3080" name="Line 8"/>
            <p:cNvSpPr>
              <a:spLocks noChangeShapeType="1"/>
            </p:cNvSpPr>
            <p:nvPr/>
          </p:nvSpPr>
          <p:spPr bwMode="auto">
            <a:xfrm flipH="1">
              <a:off x="1656" y="1235"/>
              <a:ext cx="3504" cy="2208"/>
            </a:xfrm>
            <a:prstGeom prst="line">
              <a:avLst/>
            </a:prstGeom>
            <a:noFill/>
            <a:ln w="63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grpSp>
      <p:sp>
        <p:nvSpPr>
          <p:cNvPr id="3078" name="Text Box 10"/>
          <p:cNvSpPr txBox="1">
            <a:spLocks noChangeArrowheads="1"/>
          </p:cNvSpPr>
          <p:nvPr/>
        </p:nvSpPr>
        <p:spPr bwMode="auto">
          <a:xfrm>
            <a:off x="5961063" y="4516438"/>
            <a:ext cx="10414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069975" eaLnBrk="0" hangingPunct="0">
              <a:defRPr sz="2100">
                <a:solidFill>
                  <a:schemeClr val="tx1"/>
                </a:solidFill>
                <a:latin typeface="Swis721 BlkCn BT" pitchFamily="34" charset="0"/>
                <a:cs typeface="Arial" charset="0"/>
              </a:defRPr>
            </a:lvl1pPr>
            <a:lvl2pPr marL="742950" indent="-285750" defTabSz="1069975" eaLnBrk="0" hangingPunct="0">
              <a:defRPr sz="2100">
                <a:solidFill>
                  <a:schemeClr val="tx1"/>
                </a:solidFill>
                <a:latin typeface="Swis721 BlkCn BT" pitchFamily="34" charset="0"/>
                <a:cs typeface="Arial" charset="0"/>
              </a:defRPr>
            </a:lvl2pPr>
            <a:lvl3pPr marL="1143000" indent="-228600" defTabSz="1069975" eaLnBrk="0" hangingPunct="0">
              <a:defRPr sz="2100">
                <a:solidFill>
                  <a:schemeClr val="tx1"/>
                </a:solidFill>
                <a:latin typeface="Swis721 BlkCn BT" pitchFamily="34" charset="0"/>
                <a:cs typeface="Arial" charset="0"/>
              </a:defRPr>
            </a:lvl3pPr>
            <a:lvl4pPr marL="1600200" indent="-228600" defTabSz="1069975" eaLnBrk="0" hangingPunct="0">
              <a:defRPr sz="2100">
                <a:solidFill>
                  <a:schemeClr val="tx1"/>
                </a:solidFill>
                <a:latin typeface="Swis721 BlkCn BT" pitchFamily="34" charset="0"/>
                <a:cs typeface="Arial" charset="0"/>
              </a:defRPr>
            </a:lvl4pPr>
            <a:lvl5pPr marL="2057400" indent="-228600" defTabSz="1069975" eaLnBrk="0" hangingPunct="0">
              <a:defRPr sz="2100">
                <a:solidFill>
                  <a:schemeClr val="tx1"/>
                </a:solidFill>
                <a:latin typeface="Swis721 BlkCn BT" pitchFamily="34" charset="0"/>
                <a:cs typeface="Arial" charset="0"/>
              </a:defRPr>
            </a:lvl5pPr>
            <a:lvl6pPr marL="2514600" indent="-228600" defTabSz="1069975" eaLnBrk="0" fontAlgn="base" hangingPunct="0">
              <a:spcBef>
                <a:spcPct val="0"/>
              </a:spcBef>
              <a:spcAft>
                <a:spcPct val="0"/>
              </a:spcAft>
              <a:defRPr sz="2100">
                <a:solidFill>
                  <a:schemeClr val="tx1"/>
                </a:solidFill>
                <a:latin typeface="Swis721 BlkCn BT" pitchFamily="34" charset="0"/>
                <a:cs typeface="Arial" charset="0"/>
              </a:defRPr>
            </a:lvl6pPr>
            <a:lvl7pPr marL="2971800" indent="-228600" defTabSz="1069975" eaLnBrk="0" fontAlgn="base" hangingPunct="0">
              <a:spcBef>
                <a:spcPct val="0"/>
              </a:spcBef>
              <a:spcAft>
                <a:spcPct val="0"/>
              </a:spcAft>
              <a:defRPr sz="2100">
                <a:solidFill>
                  <a:schemeClr val="tx1"/>
                </a:solidFill>
                <a:latin typeface="Swis721 BlkCn BT" pitchFamily="34" charset="0"/>
                <a:cs typeface="Arial" charset="0"/>
              </a:defRPr>
            </a:lvl7pPr>
            <a:lvl8pPr marL="3429000" indent="-228600" defTabSz="1069975" eaLnBrk="0" fontAlgn="base" hangingPunct="0">
              <a:spcBef>
                <a:spcPct val="0"/>
              </a:spcBef>
              <a:spcAft>
                <a:spcPct val="0"/>
              </a:spcAft>
              <a:defRPr sz="2100">
                <a:solidFill>
                  <a:schemeClr val="tx1"/>
                </a:solidFill>
                <a:latin typeface="Swis721 BlkCn BT" pitchFamily="34" charset="0"/>
                <a:cs typeface="Arial" charset="0"/>
              </a:defRPr>
            </a:lvl8pPr>
            <a:lvl9pPr marL="3886200" indent="-228600" defTabSz="1069975" eaLnBrk="0" fontAlgn="base" hangingPunct="0">
              <a:spcBef>
                <a:spcPct val="0"/>
              </a:spcBef>
              <a:spcAft>
                <a:spcPct val="0"/>
              </a:spcAft>
              <a:defRPr sz="2100">
                <a:solidFill>
                  <a:schemeClr val="tx1"/>
                </a:solidFill>
                <a:latin typeface="Swis721 BlkCn BT" pitchFamily="34" charset="0"/>
                <a:cs typeface="Arial" charset="0"/>
              </a:defRPr>
            </a:lvl9pPr>
          </a:lstStyle>
          <a:p>
            <a:pPr eaLnBrk="1" hangingPunct="1"/>
            <a:r>
              <a:rPr lang="en-US" dirty="0">
                <a:latin typeface="Arial" charset="0"/>
              </a:rPr>
              <a:t>please!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Users\omer\Maple\Marketing\Media_&amp;_Graphics\Elements\Maple\WaveSource.animate.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8829" y="4442296"/>
            <a:ext cx="2870200" cy="1822450"/>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p:cNvSpPr>
            <a:spLocks noGrp="1" noChangeArrowheads="1"/>
          </p:cNvSpPr>
          <p:nvPr>
            <p:ph type="title"/>
          </p:nvPr>
        </p:nvSpPr>
        <p:spPr/>
        <p:txBody>
          <a:bodyPr/>
          <a:lstStyle/>
          <a:p>
            <a:pPr eaLnBrk="1" hangingPunct="1"/>
            <a:r>
              <a:rPr lang="en-US" dirty="0"/>
              <a:t>Increased Productivity</a:t>
            </a:r>
            <a:endParaRPr lang="en-US" dirty="0" smtClean="0"/>
          </a:p>
        </p:txBody>
      </p:sp>
      <p:sp>
        <p:nvSpPr>
          <p:cNvPr id="16388" name="Rectangle 4"/>
          <p:cNvSpPr>
            <a:spLocks noChangeArrowheads="1"/>
          </p:cNvSpPr>
          <p:nvPr/>
        </p:nvSpPr>
        <p:spPr bwMode="auto">
          <a:xfrm>
            <a:off x="533400" y="2305050"/>
            <a:ext cx="4651375"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spcBef>
                <a:spcPct val="100000"/>
              </a:spcBef>
              <a:buFontTx/>
              <a:buChar char="–"/>
            </a:pPr>
            <a:r>
              <a:rPr lang="en-GB" sz="2400" dirty="0" smtClean="0"/>
              <a:t>Major Time Saving</a:t>
            </a:r>
          </a:p>
          <a:p>
            <a:pPr marL="742950" lvl="1" indent="-285750">
              <a:spcBef>
                <a:spcPct val="100000"/>
              </a:spcBef>
              <a:buFontTx/>
              <a:buChar char="–"/>
            </a:pPr>
            <a:r>
              <a:rPr lang="en-GB" sz="2400" dirty="0" smtClean="0"/>
              <a:t>Better Understanding</a:t>
            </a:r>
          </a:p>
          <a:p>
            <a:pPr marL="742950" lvl="1" indent="-285750">
              <a:spcBef>
                <a:spcPct val="100000"/>
              </a:spcBef>
              <a:buFontTx/>
              <a:buChar char="–"/>
            </a:pPr>
            <a:r>
              <a:rPr lang="en-GB" sz="2400" dirty="0" smtClean="0"/>
              <a:t>Visualisation and Animation</a:t>
            </a:r>
            <a:endParaRPr lang="en-GB" sz="2400" dirty="0"/>
          </a:p>
        </p:txBody>
      </p:sp>
      <p:pic>
        <p:nvPicPr>
          <p:cNvPr id="4099" name="Picture 3" descr="d:\Users\omer\Maple\Marketing\Media_&amp;_Graphics\Elements\Maple\SaddlePoint.animat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0477" y="4431754"/>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92485" y="5384254"/>
            <a:ext cx="184731" cy="415498"/>
          </a:xfrm>
          <a:prstGeom prst="rect">
            <a:avLst/>
          </a:prstGeom>
          <a:noFill/>
        </p:spPr>
        <p:txBody>
          <a:bodyPr wrap="none" rtlCol="0">
            <a:spAutoFit/>
          </a:bodyPr>
          <a:lstStyle/>
          <a:p>
            <a:endParaRPr lang="en-GB" dirty="0"/>
          </a:p>
        </p:txBody>
      </p:sp>
      <p:pic>
        <p:nvPicPr>
          <p:cNvPr id="5122" name="Picture 2" descr="D:\Users\omer\Maple\Marketing\Media_&amp;_Graphics\Elements\Maple\Animate.StoneThrowing.Plot1.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1829" y="4392538"/>
            <a:ext cx="2717800" cy="180657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Users\omer\Maple\Marketing\Media_&amp;_Graphics\Elements\Maple\SS.FieldPlot.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1445" y="4490938"/>
            <a:ext cx="1701800" cy="17018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7"/>
          <p:cNvSpPr txBox="1">
            <a:spLocks noChangeArrowheads="1"/>
          </p:cNvSpPr>
          <p:nvPr/>
        </p:nvSpPr>
        <p:spPr bwMode="auto">
          <a:xfrm>
            <a:off x="5762625" y="3683571"/>
            <a:ext cx="4318892" cy="70896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100">
                <a:solidFill>
                  <a:schemeClr val="tx1"/>
                </a:solidFill>
                <a:latin typeface="Swis721 BlkCn BT" pitchFamily="34" charset="0"/>
                <a:cs typeface="Arial" charset="0"/>
              </a:defRPr>
            </a:lvl1pPr>
            <a:lvl2pPr marL="742950" indent="-285750" eaLnBrk="0" hangingPunct="0">
              <a:defRPr sz="2100">
                <a:solidFill>
                  <a:schemeClr val="tx1"/>
                </a:solidFill>
                <a:latin typeface="Swis721 BlkCn BT" pitchFamily="34" charset="0"/>
                <a:cs typeface="Arial" charset="0"/>
              </a:defRPr>
            </a:lvl2pPr>
            <a:lvl3pPr marL="1143000" indent="-228600" eaLnBrk="0" hangingPunct="0">
              <a:defRPr sz="2100">
                <a:solidFill>
                  <a:schemeClr val="tx1"/>
                </a:solidFill>
                <a:latin typeface="Swis721 BlkCn BT" pitchFamily="34" charset="0"/>
                <a:cs typeface="Arial" charset="0"/>
              </a:defRPr>
            </a:lvl3pPr>
            <a:lvl4pPr marL="1600200" indent="-228600" eaLnBrk="0" hangingPunct="0">
              <a:defRPr sz="2100">
                <a:solidFill>
                  <a:schemeClr val="tx1"/>
                </a:solidFill>
                <a:latin typeface="Swis721 BlkCn BT" pitchFamily="34" charset="0"/>
                <a:cs typeface="Arial" charset="0"/>
              </a:defRPr>
            </a:lvl4pPr>
            <a:lvl5pPr marL="2057400" indent="-228600" eaLnBrk="0" hangingPunct="0">
              <a:defRPr sz="2100">
                <a:solidFill>
                  <a:schemeClr val="tx1"/>
                </a:solidFill>
                <a:latin typeface="Swis721 BlkCn BT" pitchFamily="34" charset="0"/>
                <a:cs typeface="Arial" charset="0"/>
              </a:defRPr>
            </a:lvl5pPr>
            <a:lvl6pPr marL="2514600" indent="-228600" eaLnBrk="0" fontAlgn="base" hangingPunct="0">
              <a:spcBef>
                <a:spcPct val="0"/>
              </a:spcBef>
              <a:spcAft>
                <a:spcPct val="0"/>
              </a:spcAft>
              <a:defRPr sz="2100">
                <a:solidFill>
                  <a:schemeClr val="tx1"/>
                </a:solidFill>
                <a:latin typeface="Swis721 BlkCn BT" pitchFamily="34" charset="0"/>
                <a:cs typeface="Arial" charset="0"/>
              </a:defRPr>
            </a:lvl6pPr>
            <a:lvl7pPr marL="2971800" indent="-228600" eaLnBrk="0" fontAlgn="base" hangingPunct="0">
              <a:spcBef>
                <a:spcPct val="0"/>
              </a:spcBef>
              <a:spcAft>
                <a:spcPct val="0"/>
              </a:spcAft>
              <a:defRPr sz="2100">
                <a:solidFill>
                  <a:schemeClr val="tx1"/>
                </a:solidFill>
                <a:latin typeface="Swis721 BlkCn BT" pitchFamily="34" charset="0"/>
                <a:cs typeface="Arial" charset="0"/>
              </a:defRPr>
            </a:lvl7pPr>
            <a:lvl8pPr marL="3429000" indent="-228600" eaLnBrk="0" fontAlgn="base" hangingPunct="0">
              <a:spcBef>
                <a:spcPct val="0"/>
              </a:spcBef>
              <a:spcAft>
                <a:spcPct val="0"/>
              </a:spcAft>
              <a:defRPr sz="2100">
                <a:solidFill>
                  <a:schemeClr val="tx1"/>
                </a:solidFill>
                <a:latin typeface="Swis721 BlkCn BT" pitchFamily="34" charset="0"/>
                <a:cs typeface="Arial" charset="0"/>
              </a:defRPr>
            </a:lvl8pPr>
            <a:lvl9pPr marL="3886200" indent="-228600" eaLnBrk="0" fontAlgn="base" hangingPunct="0">
              <a:spcBef>
                <a:spcPct val="0"/>
              </a:spcBef>
              <a:spcAft>
                <a:spcPct val="0"/>
              </a:spcAft>
              <a:defRPr sz="2100">
                <a:solidFill>
                  <a:schemeClr val="tx1"/>
                </a:solidFill>
                <a:latin typeface="Swis721 BlkCn BT" pitchFamily="34" charset="0"/>
                <a:cs typeface="Arial" charset="0"/>
              </a:defRPr>
            </a:lvl9pPr>
          </a:lstStyle>
          <a:p>
            <a:pPr algn="just">
              <a:spcBef>
                <a:spcPct val="50000"/>
              </a:spcBef>
            </a:pPr>
            <a:r>
              <a:rPr lang="en-GB" sz="1600" i="1" dirty="0" smtClean="0">
                <a:latin typeface="Tahoma" pitchFamily="34" charset="0"/>
                <a:cs typeface="Tahoma" pitchFamily="34" charset="0"/>
              </a:rPr>
              <a:t>Over 160 types of plots and total control over every aspect of visualisation.</a:t>
            </a:r>
            <a:endParaRPr lang="en-GB" sz="1600" i="1" dirty="0">
              <a:latin typeface="Tahoma" pitchFamily="34" charset="0"/>
              <a:cs typeface="Tahoma" pitchFamily="34" charset="0"/>
            </a:endParaRPr>
          </a:p>
        </p:txBody>
      </p:sp>
    </p:spTree>
    <p:extLst>
      <p:ext uri="{BB962C8B-B14F-4D97-AF65-F5344CB8AC3E}">
        <p14:creationId xmlns:p14="http://schemas.microsoft.com/office/powerpoint/2010/main" val="5813673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Users\omer\Maple\Marketing\Media_&amp;_Graphics\Elements\Maple\SS.Matlab.Cod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5253" y="2520330"/>
            <a:ext cx="3730625" cy="2787650"/>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p:cNvSpPr>
            <a:spLocks noGrp="1" noChangeArrowheads="1"/>
          </p:cNvSpPr>
          <p:nvPr>
            <p:ph type="title"/>
          </p:nvPr>
        </p:nvSpPr>
        <p:spPr/>
        <p:txBody>
          <a:bodyPr/>
          <a:lstStyle/>
          <a:p>
            <a:pPr eaLnBrk="1" hangingPunct="1"/>
            <a:r>
              <a:rPr lang="en-US" dirty="0"/>
              <a:t>Increased Productivity</a:t>
            </a:r>
            <a:endParaRPr lang="en-US" dirty="0" smtClean="0"/>
          </a:p>
        </p:txBody>
      </p:sp>
      <p:sp>
        <p:nvSpPr>
          <p:cNvPr id="16388" name="Rectangle 4"/>
          <p:cNvSpPr>
            <a:spLocks noChangeArrowheads="1"/>
          </p:cNvSpPr>
          <p:nvPr/>
        </p:nvSpPr>
        <p:spPr bwMode="auto">
          <a:xfrm>
            <a:off x="533400" y="2305050"/>
            <a:ext cx="4651375"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spcBef>
                <a:spcPct val="100000"/>
              </a:spcBef>
              <a:buFontTx/>
              <a:buChar char="–"/>
            </a:pPr>
            <a:r>
              <a:rPr lang="en-US" sz="2400" dirty="0"/>
              <a:t>Major Time Saving</a:t>
            </a:r>
          </a:p>
          <a:p>
            <a:pPr marL="742950" lvl="1" indent="-285750">
              <a:spcBef>
                <a:spcPct val="100000"/>
              </a:spcBef>
              <a:buFontTx/>
              <a:buChar char="–"/>
            </a:pPr>
            <a:r>
              <a:rPr lang="en-US" sz="2400" dirty="0"/>
              <a:t>Better Understanding</a:t>
            </a:r>
          </a:p>
          <a:p>
            <a:pPr marL="742950" lvl="1" indent="-285750">
              <a:spcBef>
                <a:spcPct val="100000"/>
              </a:spcBef>
              <a:buFontTx/>
              <a:buChar char="–"/>
            </a:pPr>
            <a:r>
              <a:rPr lang="en-GB" sz="2400" dirty="0"/>
              <a:t>Visualisation and Animation</a:t>
            </a:r>
          </a:p>
          <a:p>
            <a:pPr marL="742950" lvl="1" indent="-285750">
              <a:spcBef>
                <a:spcPct val="100000"/>
              </a:spcBef>
              <a:buFontTx/>
              <a:buChar char="–"/>
            </a:pPr>
            <a:r>
              <a:rPr lang="en-US" sz="2400" dirty="0"/>
              <a:t>Knowledge Capturing</a:t>
            </a:r>
          </a:p>
        </p:txBody>
      </p:sp>
      <p:pic>
        <p:nvPicPr>
          <p:cNvPr id="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2499" y="4392612"/>
            <a:ext cx="3200678" cy="1943269"/>
          </a:xfrm>
          <a:prstGeom prst="rect">
            <a:avLst/>
          </a:prstGeom>
          <a:noFill/>
          <a:ln>
            <a:noFill/>
          </a:ln>
          <a:effectLst/>
          <a:extLst>
            <a:ext uri="{909E8E84-426E-40DD-AFC4-6F175D3DCCD1}">
              <a14:hiddenFill xmlns:a14="http://schemas.microsoft.com/office/drawing/2010/main">
                <a:solidFill>
                  <a:srgbClr val="FFFFB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4" descr="d:\Users\omer\Maple\Marketing\Media_&amp;_Graphics\Elements\Pg0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3365" y="3816474"/>
            <a:ext cx="1712712" cy="2252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773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t>Increased Productivity</a:t>
            </a:r>
          </a:p>
        </p:txBody>
      </p:sp>
      <p:sp>
        <p:nvSpPr>
          <p:cNvPr id="16388" name="Rectangle 4"/>
          <p:cNvSpPr>
            <a:spLocks noChangeArrowheads="1"/>
          </p:cNvSpPr>
          <p:nvPr/>
        </p:nvSpPr>
        <p:spPr bwMode="auto">
          <a:xfrm>
            <a:off x="533400" y="2305050"/>
            <a:ext cx="4651375"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spcBef>
                <a:spcPct val="100000"/>
              </a:spcBef>
              <a:buFontTx/>
              <a:buChar char="–"/>
            </a:pPr>
            <a:r>
              <a:rPr lang="en-US" sz="2400" dirty="0"/>
              <a:t>Major Time Saving</a:t>
            </a:r>
          </a:p>
          <a:p>
            <a:pPr marL="742950" lvl="1" indent="-285750">
              <a:spcBef>
                <a:spcPct val="100000"/>
              </a:spcBef>
              <a:buFontTx/>
              <a:buChar char="–"/>
            </a:pPr>
            <a:r>
              <a:rPr lang="en-US" sz="2400" dirty="0"/>
              <a:t>Better Understanding</a:t>
            </a:r>
          </a:p>
          <a:p>
            <a:pPr marL="742950" lvl="1" indent="-285750">
              <a:spcBef>
                <a:spcPct val="100000"/>
              </a:spcBef>
              <a:buFontTx/>
              <a:buChar char="–"/>
            </a:pPr>
            <a:r>
              <a:rPr lang="en-GB" sz="2400" dirty="0"/>
              <a:t>Visualisation and Animation</a:t>
            </a:r>
          </a:p>
          <a:p>
            <a:pPr marL="742950" lvl="1" indent="-285750">
              <a:spcBef>
                <a:spcPct val="100000"/>
              </a:spcBef>
              <a:buFontTx/>
              <a:buChar char="–"/>
            </a:pPr>
            <a:r>
              <a:rPr lang="en-US" sz="2400" dirty="0"/>
              <a:t>Knowledge Capturing</a:t>
            </a:r>
          </a:p>
          <a:p>
            <a:pPr marL="742950" lvl="1" indent="-285750">
              <a:spcBef>
                <a:spcPct val="100000"/>
              </a:spcBef>
              <a:buFontTx/>
              <a:buChar char="–"/>
            </a:pPr>
            <a:r>
              <a:rPr lang="en-US" sz="2400" dirty="0" smtClean="0"/>
              <a:t>All in One </a:t>
            </a:r>
            <a:endParaRPr lang="en-US" sz="2400" dirty="0"/>
          </a:p>
        </p:txBody>
      </p:sp>
      <p:sp>
        <p:nvSpPr>
          <p:cNvPr id="16393" name="Text Box 9"/>
          <p:cNvSpPr txBox="1">
            <a:spLocks noChangeArrowheads="1"/>
          </p:cNvSpPr>
          <p:nvPr/>
        </p:nvSpPr>
        <p:spPr bwMode="auto">
          <a:xfrm>
            <a:off x="5762625" y="5328643"/>
            <a:ext cx="4318892" cy="432048"/>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100">
                <a:solidFill>
                  <a:schemeClr val="tx1"/>
                </a:solidFill>
                <a:latin typeface="Swis721 BlkCn BT" pitchFamily="34" charset="0"/>
                <a:cs typeface="Arial" charset="0"/>
              </a:defRPr>
            </a:lvl1pPr>
            <a:lvl2pPr marL="742950" indent="-285750" eaLnBrk="0" hangingPunct="0">
              <a:defRPr sz="2100">
                <a:solidFill>
                  <a:schemeClr val="tx1"/>
                </a:solidFill>
                <a:latin typeface="Swis721 BlkCn BT" pitchFamily="34" charset="0"/>
                <a:cs typeface="Arial" charset="0"/>
              </a:defRPr>
            </a:lvl2pPr>
            <a:lvl3pPr marL="1143000" indent="-228600" eaLnBrk="0" hangingPunct="0">
              <a:defRPr sz="2100">
                <a:solidFill>
                  <a:schemeClr val="tx1"/>
                </a:solidFill>
                <a:latin typeface="Swis721 BlkCn BT" pitchFamily="34" charset="0"/>
                <a:cs typeface="Arial" charset="0"/>
              </a:defRPr>
            </a:lvl3pPr>
            <a:lvl4pPr marL="1600200" indent="-228600" eaLnBrk="0" hangingPunct="0">
              <a:defRPr sz="2100">
                <a:solidFill>
                  <a:schemeClr val="tx1"/>
                </a:solidFill>
                <a:latin typeface="Swis721 BlkCn BT" pitchFamily="34" charset="0"/>
                <a:cs typeface="Arial" charset="0"/>
              </a:defRPr>
            </a:lvl4pPr>
            <a:lvl5pPr marL="2057400" indent="-228600" eaLnBrk="0" hangingPunct="0">
              <a:defRPr sz="2100">
                <a:solidFill>
                  <a:schemeClr val="tx1"/>
                </a:solidFill>
                <a:latin typeface="Swis721 BlkCn BT" pitchFamily="34" charset="0"/>
                <a:cs typeface="Arial" charset="0"/>
              </a:defRPr>
            </a:lvl5pPr>
            <a:lvl6pPr marL="2514600" indent="-228600" eaLnBrk="0" fontAlgn="base" hangingPunct="0">
              <a:spcBef>
                <a:spcPct val="0"/>
              </a:spcBef>
              <a:spcAft>
                <a:spcPct val="0"/>
              </a:spcAft>
              <a:defRPr sz="2100">
                <a:solidFill>
                  <a:schemeClr val="tx1"/>
                </a:solidFill>
                <a:latin typeface="Swis721 BlkCn BT" pitchFamily="34" charset="0"/>
                <a:cs typeface="Arial" charset="0"/>
              </a:defRPr>
            </a:lvl6pPr>
            <a:lvl7pPr marL="2971800" indent="-228600" eaLnBrk="0" fontAlgn="base" hangingPunct="0">
              <a:spcBef>
                <a:spcPct val="0"/>
              </a:spcBef>
              <a:spcAft>
                <a:spcPct val="0"/>
              </a:spcAft>
              <a:defRPr sz="2100">
                <a:solidFill>
                  <a:schemeClr val="tx1"/>
                </a:solidFill>
                <a:latin typeface="Swis721 BlkCn BT" pitchFamily="34" charset="0"/>
                <a:cs typeface="Arial" charset="0"/>
              </a:defRPr>
            </a:lvl7pPr>
            <a:lvl8pPr marL="3429000" indent="-228600" eaLnBrk="0" fontAlgn="base" hangingPunct="0">
              <a:spcBef>
                <a:spcPct val="0"/>
              </a:spcBef>
              <a:spcAft>
                <a:spcPct val="0"/>
              </a:spcAft>
              <a:defRPr sz="2100">
                <a:solidFill>
                  <a:schemeClr val="tx1"/>
                </a:solidFill>
                <a:latin typeface="Swis721 BlkCn BT" pitchFamily="34" charset="0"/>
                <a:cs typeface="Arial" charset="0"/>
              </a:defRPr>
            </a:lvl8pPr>
            <a:lvl9pPr marL="3886200" indent="-228600" eaLnBrk="0" fontAlgn="base" hangingPunct="0">
              <a:spcBef>
                <a:spcPct val="0"/>
              </a:spcBef>
              <a:spcAft>
                <a:spcPct val="0"/>
              </a:spcAft>
              <a:defRPr sz="2100">
                <a:solidFill>
                  <a:schemeClr val="tx1"/>
                </a:solidFill>
                <a:latin typeface="Swis721 BlkCn BT" pitchFamily="34" charset="0"/>
                <a:cs typeface="Arial" charset="0"/>
              </a:defRPr>
            </a:lvl9pPr>
          </a:lstStyle>
          <a:p>
            <a:pPr algn="just">
              <a:spcBef>
                <a:spcPct val="50000"/>
              </a:spcBef>
            </a:pPr>
            <a:r>
              <a:rPr lang="en-GB" sz="1600" i="1" dirty="0" err="1" smtClean="0">
                <a:latin typeface="Tahoma" pitchFamily="34" charset="0"/>
                <a:cs typeface="Tahoma" pitchFamily="34" charset="0"/>
              </a:rPr>
              <a:t>Symbolics</a:t>
            </a:r>
            <a:r>
              <a:rPr lang="en-GB" sz="1600" i="1" dirty="0">
                <a:latin typeface="Tahoma" pitchFamily="34" charset="0"/>
                <a:cs typeface="Tahoma" pitchFamily="34" charset="0"/>
              </a:rPr>
              <a:t>, </a:t>
            </a:r>
            <a:r>
              <a:rPr lang="en-GB" sz="1600" i="1" dirty="0" err="1" smtClean="0">
                <a:latin typeface="Tahoma" pitchFamily="34" charset="0"/>
                <a:cs typeface="Tahoma" pitchFamily="34" charset="0"/>
              </a:rPr>
              <a:t>Numerics</a:t>
            </a:r>
            <a:r>
              <a:rPr lang="en-GB" sz="1600" i="1" dirty="0" smtClean="0">
                <a:latin typeface="Tahoma" pitchFamily="34" charset="0"/>
                <a:cs typeface="Tahoma" pitchFamily="34" charset="0"/>
              </a:rPr>
              <a:t>, Graphics, Programming</a:t>
            </a:r>
            <a:r>
              <a:rPr lang="en-US" sz="1600" i="1" dirty="0" smtClean="0">
                <a:latin typeface="Tahoma" pitchFamily="34" charset="0"/>
                <a:cs typeface="Tahoma" pitchFamily="34" charset="0"/>
              </a:rPr>
              <a:t>.</a:t>
            </a:r>
            <a:endParaRPr lang="en-US" sz="1600" i="1" dirty="0">
              <a:latin typeface="Tahoma" pitchFamily="34" charset="0"/>
              <a:cs typeface="Tahoma" pitchFamily="34" charset="0"/>
            </a:endParaRPr>
          </a:p>
        </p:txBody>
      </p:sp>
    </p:spTree>
    <p:extLst>
      <p:ext uri="{BB962C8B-B14F-4D97-AF65-F5344CB8AC3E}">
        <p14:creationId xmlns:p14="http://schemas.microsoft.com/office/powerpoint/2010/main" val="13007734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ctrTitle"/>
          </p:nvPr>
        </p:nvSpPr>
        <p:spPr/>
        <p:txBody>
          <a:bodyPr/>
          <a:lstStyle/>
          <a:p>
            <a:pPr eaLnBrk="1" hangingPunct="1"/>
            <a:r>
              <a:rPr lang="en-US" sz="6600" dirty="0" smtClean="0">
                <a:solidFill>
                  <a:schemeClr val="tx1"/>
                </a:solidFill>
              </a:rPr>
              <a:t>Using           …</a:t>
            </a:r>
          </a:p>
        </p:txBody>
      </p:sp>
      <p:sp>
        <p:nvSpPr>
          <p:cNvPr id="9219" name="Rectangle 7"/>
          <p:cNvSpPr>
            <a:spLocks noGrp="1" noChangeArrowheads="1"/>
          </p:cNvSpPr>
          <p:nvPr>
            <p:ph type="subTitle" idx="1"/>
          </p:nvPr>
        </p:nvSpPr>
        <p:spPr/>
        <p:txBody>
          <a:bodyPr/>
          <a:lstStyle/>
          <a:p>
            <a:pPr>
              <a:spcBef>
                <a:spcPct val="0"/>
              </a:spcBef>
            </a:pPr>
            <a:r>
              <a:rPr lang="en-US" dirty="0" smtClean="0"/>
              <a:t>Ease of Use</a:t>
            </a:r>
          </a:p>
        </p:txBody>
      </p:sp>
      <p:pic>
        <p:nvPicPr>
          <p:cNvPr id="9220" name="Picture 8" descr="Maple-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5013" y="2697163"/>
            <a:ext cx="2062162"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31065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0123" y="4824586"/>
            <a:ext cx="39052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2" name="Rectangle 2"/>
          <p:cNvSpPr>
            <a:spLocks noGrp="1" noChangeArrowheads="1"/>
          </p:cNvSpPr>
          <p:nvPr>
            <p:ph type="title"/>
          </p:nvPr>
        </p:nvSpPr>
        <p:spPr/>
        <p:txBody>
          <a:bodyPr/>
          <a:lstStyle/>
          <a:p>
            <a:pPr eaLnBrk="1" hangingPunct="1"/>
            <a:r>
              <a:rPr lang="en-US" dirty="0" smtClean="0"/>
              <a:t>Ease of Use</a:t>
            </a:r>
          </a:p>
        </p:txBody>
      </p:sp>
      <p:sp>
        <p:nvSpPr>
          <p:cNvPr id="16388" name="Rectangle 4"/>
          <p:cNvSpPr>
            <a:spLocks noChangeArrowheads="1"/>
          </p:cNvSpPr>
          <p:nvPr/>
        </p:nvSpPr>
        <p:spPr bwMode="auto">
          <a:xfrm>
            <a:off x="533400" y="2160290"/>
            <a:ext cx="4651375"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spcBef>
                <a:spcPct val="100000"/>
              </a:spcBef>
              <a:buFontTx/>
              <a:buChar char="–"/>
            </a:pPr>
            <a:r>
              <a:rPr lang="en-GB" sz="2400" dirty="0"/>
              <a:t>	2D </a:t>
            </a:r>
            <a:r>
              <a:rPr lang="en-GB" sz="2400" dirty="0" smtClean="0"/>
              <a:t>Math</a:t>
            </a:r>
            <a:endParaRPr lang="en-GB" sz="2400" dirty="0"/>
          </a:p>
        </p:txBody>
      </p:sp>
      <p:sp>
        <p:nvSpPr>
          <p:cNvPr id="16389" name="Text Box 5"/>
          <p:cNvSpPr txBox="1">
            <a:spLocks noChangeArrowheads="1"/>
          </p:cNvSpPr>
          <p:nvPr/>
        </p:nvSpPr>
        <p:spPr bwMode="auto">
          <a:xfrm>
            <a:off x="5761038" y="2081213"/>
            <a:ext cx="4320479" cy="125888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100">
                <a:solidFill>
                  <a:schemeClr val="tx1"/>
                </a:solidFill>
                <a:latin typeface="Swis721 BlkCn BT" pitchFamily="34" charset="0"/>
                <a:cs typeface="Arial" charset="0"/>
              </a:defRPr>
            </a:lvl1pPr>
            <a:lvl2pPr marL="742950" indent="-285750" eaLnBrk="0" hangingPunct="0">
              <a:defRPr sz="2100">
                <a:solidFill>
                  <a:schemeClr val="tx1"/>
                </a:solidFill>
                <a:latin typeface="Swis721 BlkCn BT" pitchFamily="34" charset="0"/>
                <a:cs typeface="Arial" charset="0"/>
              </a:defRPr>
            </a:lvl2pPr>
            <a:lvl3pPr marL="1143000" indent="-228600" eaLnBrk="0" hangingPunct="0">
              <a:defRPr sz="2100">
                <a:solidFill>
                  <a:schemeClr val="tx1"/>
                </a:solidFill>
                <a:latin typeface="Swis721 BlkCn BT" pitchFamily="34" charset="0"/>
                <a:cs typeface="Arial" charset="0"/>
              </a:defRPr>
            </a:lvl3pPr>
            <a:lvl4pPr marL="1600200" indent="-228600" eaLnBrk="0" hangingPunct="0">
              <a:defRPr sz="2100">
                <a:solidFill>
                  <a:schemeClr val="tx1"/>
                </a:solidFill>
                <a:latin typeface="Swis721 BlkCn BT" pitchFamily="34" charset="0"/>
                <a:cs typeface="Arial" charset="0"/>
              </a:defRPr>
            </a:lvl4pPr>
            <a:lvl5pPr marL="2057400" indent="-228600" eaLnBrk="0" hangingPunct="0">
              <a:defRPr sz="2100">
                <a:solidFill>
                  <a:schemeClr val="tx1"/>
                </a:solidFill>
                <a:latin typeface="Swis721 BlkCn BT" pitchFamily="34" charset="0"/>
                <a:cs typeface="Arial" charset="0"/>
              </a:defRPr>
            </a:lvl5pPr>
            <a:lvl6pPr marL="2514600" indent="-228600" eaLnBrk="0" fontAlgn="base" hangingPunct="0">
              <a:spcBef>
                <a:spcPct val="0"/>
              </a:spcBef>
              <a:spcAft>
                <a:spcPct val="0"/>
              </a:spcAft>
              <a:defRPr sz="2100">
                <a:solidFill>
                  <a:schemeClr val="tx1"/>
                </a:solidFill>
                <a:latin typeface="Swis721 BlkCn BT" pitchFamily="34" charset="0"/>
                <a:cs typeface="Arial" charset="0"/>
              </a:defRPr>
            </a:lvl6pPr>
            <a:lvl7pPr marL="2971800" indent="-228600" eaLnBrk="0" fontAlgn="base" hangingPunct="0">
              <a:spcBef>
                <a:spcPct val="0"/>
              </a:spcBef>
              <a:spcAft>
                <a:spcPct val="0"/>
              </a:spcAft>
              <a:defRPr sz="2100">
                <a:solidFill>
                  <a:schemeClr val="tx1"/>
                </a:solidFill>
                <a:latin typeface="Swis721 BlkCn BT" pitchFamily="34" charset="0"/>
                <a:cs typeface="Arial" charset="0"/>
              </a:defRPr>
            </a:lvl7pPr>
            <a:lvl8pPr marL="3429000" indent="-228600" eaLnBrk="0" fontAlgn="base" hangingPunct="0">
              <a:spcBef>
                <a:spcPct val="0"/>
              </a:spcBef>
              <a:spcAft>
                <a:spcPct val="0"/>
              </a:spcAft>
              <a:defRPr sz="2100">
                <a:solidFill>
                  <a:schemeClr val="tx1"/>
                </a:solidFill>
                <a:latin typeface="Swis721 BlkCn BT" pitchFamily="34" charset="0"/>
                <a:cs typeface="Arial" charset="0"/>
              </a:defRPr>
            </a:lvl8pPr>
            <a:lvl9pPr marL="3886200" indent="-228600" eaLnBrk="0" fontAlgn="base" hangingPunct="0">
              <a:spcBef>
                <a:spcPct val="0"/>
              </a:spcBef>
              <a:spcAft>
                <a:spcPct val="0"/>
              </a:spcAft>
              <a:defRPr sz="2100">
                <a:solidFill>
                  <a:schemeClr val="tx1"/>
                </a:solidFill>
                <a:latin typeface="Swis721 BlkCn BT" pitchFamily="34" charset="0"/>
                <a:cs typeface="Arial" charset="0"/>
              </a:defRPr>
            </a:lvl9pPr>
          </a:lstStyle>
          <a:p>
            <a:pPr algn="just">
              <a:spcBef>
                <a:spcPct val="50000"/>
              </a:spcBef>
            </a:pPr>
            <a:r>
              <a:rPr lang="en-US" sz="1600" i="1" dirty="0" smtClean="0">
                <a:latin typeface="Tahoma" pitchFamily="34" charset="0"/>
                <a:cs typeface="Tahoma" pitchFamily="34" charset="0"/>
              </a:rPr>
              <a:t>Natural mathematical notations, easy to write and to understand.</a:t>
            </a:r>
            <a:endParaRPr lang="en-US" sz="1600" i="1" dirty="0">
              <a:latin typeface="Tahoma" pitchFamily="34" charset="0"/>
              <a:cs typeface="Tahoma" pitchFamily="34" charset="0"/>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453" y="4464546"/>
            <a:ext cx="390525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8235" y="5660305"/>
            <a:ext cx="390525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9269" y="5112618"/>
            <a:ext cx="3905250"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877" y="4381202"/>
            <a:ext cx="3905250"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44901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t>Ease of Use</a:t>
            </a:r>
          </a:p>
        </p:txBody>
      </p:sp>
      <p:sp>
        <p:nvSpPr>
          <p:cNvPr id="16388" name="Rectangle 4"/>
          <p:cNvSpPr>
            <a:spLocks noChangeArrowheads="1"/>
          </p:cNvSpPr>
          <p:nvPr/>
        </p:nvSpPr>
        <p:spPr bwMode="auto">
          <a:xfrm>
            <a:off x="533400" y="2160290"/>
            <a:ext cx="4651375"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spcBef>
                <a:spcPct val="100000"/>
              </a:spcBef>
              <a:buFontTx/>
              <a:buChar char="–"/>
            </a:pPr>
            <a:r>
              <a:rPr lang="en-GB" sz="2400" dirty="0"/>
              <a:t>	2D Math</a:t>
            </a:r>
          </a:p>
          <a:p>
            <a:pPr marL="742950" lvl="1" indent="-285750">
              <a:spcBef>
                <a:spcPct val="100000"/>
              </a:spcBef>
              <a:buFontTx/>
              <a:buChar char="–"/>
            </a:pPr>
            <a:r>
              <a:rPr lang="en-GB" sz="2400" dirty="0"/>
              <a:t>	</a:t>
            </a:r>
            <a:r>
              <a:rPr lang="en-GB" sz="2400" dirty="0" smtClean="0"/>
              <a:t>Intuitive</a:t>
            </a:r>
            <a:endParaRPr lang="en-GB" sz="24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6851" y="2880370"/>
            <a:ext cx="2852738" cy="738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803" y="3859683"/>
            <a:ext cx="4286250" cy="240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139" y="5616674"/>
            <a:ext cx="5505450" cy="814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4814" y="4464546"/>
            <a:ext cx="3914775" cy="842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8789" y="2667000"/>
            <a:ext cx="2381250"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7089" y="2537563"/>
            <a:ext cx="847725"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18718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6619" y="3957786"/>
            <a:ext cx="342265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1117" y="2160290"/>
            <a:ext cx="3721100" cy="262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2" name="Rectangle 2"/>
          <p:cNvSpPr>
            <a:spLocks noGrp="1" noChangeArrowheads="1"/>
          </p:cNvSpPr>
          <p:nvPr>
            <p:ph type="title"/>
          </p:nvPr>
        </p:nvSpPr>
        <p:spPr/>
        <p:txBody>
          <a:bodyPr/>
          <a:lstStyle/>
          <a:p>
            <a:pPr eaLnBrk="1" hangingPunct="1"/>
            <a:r>
              <a:rPr lang="en-US" dirty="0" smtClean="0"/>
              <a:t>Ease of Use</a:t>
            </a:r>
          </a:p>
        </p:txBody>
      </p:sp>
      <p:sp>
        <p:nvSpPr>
          <p:cNvPr id="16388" name="Rectangle 4"/>
          <p:cNvSpPr>
            <a:spLocks noChangeArrowheads="1"/>
          </p:cNvSpPr>
          <p:nvPr/>
        </p:nvSpPr>
        <p:spPr bwMode="auto">
          <a:xfrm>
            <a:off x="533400" y="2160290"/>
            <a:ext cx="4651375"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spcBef>
                <a:spcPct val="100000"/>
              </a:spcBef>
              <a:buFontTx/>
              <a:buChar char="–"/>
            </a:pPr>
            <a:r>
              <a:rPr lang="en-GB" sz="2400" dirty="0"/>
              <a:t>	2D Math</a:t>
            </a:r>
          </a:p>
          <a:p>
            <a:pPr marL="742950" lvl="1" indent="-285750">
              <a:spcBef>
                <a:spcPct val="100000"/>
              </a:spcBef>
              <a:buFontTx/>
              <a:buChar char="–"/>
            </a:pPr>
            <a:r>
              <a:rPr lang="en-GB" sz="2400" dirty="0"/>
              <a:t>	Intuitive</a:t>
            </a:r>
          </a:p>
          <a:p>
            <a:pPr marL="742950" lvl="1" indent="-285750">
              <a:spcBef>
                <a:spcPct val="100000"/>
              </a:spcBef>
              <a:buFontTx/>
              <a:buChar char="–"/>
            </a:pPr>
            <a:r>
              <a:rPr lang="en-GB" sz="2400" dirty="0"/>
              <a:t>	Clickable </a:t>
            </a:r>
            <a:r>
              <a:rPr lang="en-GB" sz="2400" dirty="0" smtClean="0"/>
              <a:t>Operations</a:t>
            </a:r>
            <a:endParaRPr lang="en-GB" sz="2400" dirty="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9189" y="5472658"/>
            <a:ext cx="4090988"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18718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4005" y="3168402"/>
            <a:ext cx="3616960" cy="188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2" name="Rectangle 2"/>
          <p:cNvSpPr>
            <a:spLocks noGrp="1" noChangeArrowheads="1"/>
          </p:cNvSpPr>
          <p:nvPr>
            <p:ph type="title"/>
          </p:nvPr>
        </p:nvSpPr>
        <p:spPr/>
        <p:txBody>
          <a:bodyPr/>
          <a:lstStyle/>
          <a:p>
            <a:pPr eaLnBrk="1" hangingPunct="1"/>
            <a:r>
              <a:rPr lang="en-US" dirty="0" smtClean="0"/>
              <a:t>Ease of Use</a:t>
            </a:r>
          </a:p>
        </p:txBody>
      </p:sp>
      <p:sp>
        <p:nvSpPr>
          <p:cNvPr id="16388" name="Rectangle 4"/>
          <p:cNvSpPr>
            <a:spLocks noChangeArrowheads="1"/>
          </p:cNvSpPr>
          <p:nvPr/>
        </p:nvSpPr>
        <p:spPr bwMode="auto">
          <a:xfrm>
            <a:off x="533400" y="2160290"/>
            <a:ext cx="4651375"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spcBef>
                <a:spcPct val="100000"/>
              </a:spcBef>
              <a:buFontTx/>
              <a:buChar char="–"/>
            </a:pPr>
            <a:r>
              <a:rPr lang="en-GB" sz="2400" dirty="0"/>
              <a:t>	2D Math</a:t>
            </a:r>
          </a:p>
          <a:p>
            <a:pPr marL="742950" lvl="1" indent="-285750">
              <a:spcBef>
                <a:spcPct val="100000"/>
              </a:spcBef>
              <a:buFontTx/>
              <a:buChar char="–"/>
            </a:pPr>
            <a:r>
              <a:rPr lang="en-GB" sz="2400" dirty="0"/>
              <a:t>	Intuitive</a:t>
            </a:r>
          </a:p>
          <a:p>
            <a:pPr marL="742950" lvl="1" indent="-285750">
              <a:spcBef>
                <a:spcPct val="100000"/>
              </a:spcBef>
              <a:buFontTx/>
              <a:buChar char="–"/>
            </a:pPr>
            <a:r>
              <a:rPr lang="en-GB" sz="2400" dirty="0"/>
              <a:t>	Clickable </a:t>
            </a:r>
            <a:r>
              <a:rPr lang="en-GB" sz="2400" dirty="0" smtClean="0"/>
              <a:t>Operations</a:t>
            </a:r>
            <a:endParaRPr lang="en-GB" sz="2400" dirty="0"/>
          </a:p>
          <a:p>
            <a:pPr marL="742950" lvl="1" indent="-285750">
              <a:spcBef>
                <a:spcPct val="100000"/>
              </a:spcBef>
              <a:buFontTx/>
              <a:buChar char="–"/>
            </a:pPr>
            <a:r>
              <a:rPr lang="en-GB" sz="2400" dirty="0"/>
              <a:t>	Active </a:t>
            </a:r>
            <a:r>
              <a:rPr lang="en-GB" sz="2400" dirty="0" smtClean="0"/>
              <a:t>Controls</a:t>
            </a:r>
            <a:endParaRPr lang="en-GB" sz="2400"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1041" y="2143093"/>
            <a:ext cx="3647440" cy="1808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7261" y="4464546"/>
            <a:ext cx="3411220" cy="185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18718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t>Ease of Use</a:t>
            </a:r>
          </a:p>
        </p:txBody>
      </p:sp>
      <p:sp>
        <p:nvSpPr>
          <p:cNvPr id="16388" name="Rectangle 4"/>
          <p:cNvSpPr>
            <a:spLocks noChangeArrowheads="1"/>
          </p:cNvSpPr>
          <p:nvPr/>
        </p:nvSpPr>
        <p:spPr bwMode="auto">
          <a:xfrm>
            <a:off x="533400" y="2160290"/>
            <a:ext cx="4651375"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spcBef>
                <a:spcPct val="100000"/>
              </a:spcBef>
              <a:buFontTx/>
              <a:buChar char="–"/>
            </a:pPr>
            <a:r>
              <a:rPr lang="en-GB" sz="2400" dirty="0"/>
              <a:t>	2D Math</a:t>
            </a:r>
          </a:p>
          <a:p>
            <a:pPr marL="742950" lvl="1" indent="-285750">
              <a:spcBef>
                <a:spcPct val="100000"/>
              </a:spcBef>
              <a:buFontTx/>
              <a:buChar char="–"/>
            </a:pPr>
            <a:r>
              <a:rPr lang="en-GB" sz="2400" dirty="0"/>
              <a:t>	Intuitive</a:t>
            </a:r>
          </a:p>
          <a:p>
            <a:pPr marL="742950" lvl="1" indent="-285750">
              <a:spcBef>
                <a:spcPct val="100000"/>
              </a:spcBef>
              <a:buFontTx/>
              <a:buChar char="–"/>
            </a:pPr>
            <a:r>
              <a:rPr lang="en-GB" sz="2400" dirty="0"/>
              <a:t>	Clickable </a:t>
            </a:r>
            <a:r>
              <a:rPr lang="en-GB" sz="2400" dirty="0" smtClean="0"/>
              <a:t>Operations</a:t>
            </a:r>
            <a:endParaRPr lang="en-GB" sz="2400" dirty="0"/>
          </a:p>
          <a:p>
            <a:pPr marL="742950" lvl="1" indent="-285750">
              <a:spcBef>
                <a:spcPct val="100000"/>
              </a:spcBef>
              <a:buFontTx/>
              <a:buChar char="–"/>
            </a:pPr>
            <a:r>
              <a:rPr lang="en-GB" sz="2400" dirty="0"/>
              <a:t>	Active </a:t>
            </a:r>
            <a:r>
              <a:rPr lang="en-GB" sz="2400" dirty="0" smtClean="0"/>
              <a:t>Controls</a:t>
            </a:r>
            <a:endParaRPr lang="en-GB" sz="2400" dirty="0"/>
          </a:p>
          <a:p>
            <a:pPr marL="742950" lvl="1" indent="-285750">
              <a:spcBef>
                <a:spcPct val="100000"/>
              </a:spcBef>
              <a:buFontTx/>
              <a:buChar char="–"/>
            </a:pPr>
            <a:r>
              <a:rPr lang="en-GB" sz="2400" dirty="0"/>
              <a:t>	</a:t>
            </a:r>
            <a:r>
              <a:rPr lang="en-GB" sz="2400" dirty="0" smtClean="0"/>
              <a:t>Thousands of </a:t>
            </a:r>
            <a:r>
              <a:rPr lang="en-GB" sz="2400" dirty="0" smtClean="0"/>
              <a:t>Applications</a:t>
            </a:r>
            <a:endParaRPr lang="en-GB" sz="24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5413" y="2448322"/>
            <a:ext cx="2258060" cy="166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8989" y="2736354"/>
            <a:ext cx="1905000" cy="157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1775" y="1944266"/>
            <a:ext cx="2433638"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8989" y="4455318"/>
            <a:ext cx="2333625" cy="181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2614" y="4896594"/>
            <a:ext cx="1743075"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descr="d:\Users\omer\Maple\Marketing\Media_&amp;_Graphics\Elements\Maple\animate.BridgeStressMap.1.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491626" y="412472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d:\Users\omer\Maple\Marketing\Media_&amp;_Graphics\Elements\Maple\LiftNDrag.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7221" y="3600450"/>
            <a:ext cx="162306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8727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t>Ease of Use</a:t>
            </a:r>
          </a:p>
        </p:txBody>
      </p:sp>
      <p:sp>
        <p:nvSpPr>
          <p:cNvPr id="16388" name="Rectangle 4"/>
          <p:cNvSpPr>
            <a:spLocks noChangeArrowheads="1"/>
          </p:cNvSpPr>
          <p:nvPr/>
        </p:nvSpPr>
        <p:spPr bwMode="auto">
          <a:xfrm>
            <a:off x="533400" y="2160290"/>
            <a:ext cx="4651375"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spcBef>
                <a:spcPct val="100000"/>
              </a:spcBef>
              <a:buFontTx/>
              <a:buChar char="–"/>
            </a:pPr>
            <a:r>
              <a:rPr lang="en-GB" sz="2400" dirty="0"/>
              <a:t>	2D Math</a:t>
            </a:r>
          </a:p>
          <a:p>
            <a:pPr marL="742950" lvl="1" indent="-285750">
              <a:spcBef>
                <a:spcPct val="100000"/>
              </a:spcBef>
              <a:buFontTx/>
              <a:buChar char="–"/>
            </a:pPr>
            <a:r>
              <a:rPr lang="en-GB" sz="2400" dirty="0"/>
              <a:t>	Intuitive</a:t>
            </a:r>
          </a:p>
          <a:p>
            <a:pPr marL="742950" lvl="1" indent="-285750">
              <a:spcBef>
                <a:spcPct val="100000"/>
              </a:spcBef>
              <a:buFontTx/>
              <a:buChar char="–"/>
            </a:pPr>
            <a:r>
              <a:rPr lang="en-GB" sz="2400" dirty="0"/>
              <a:t>	Clickable </a:t>
            </a:r>
            <a:r>
              <a:rPr lang="en-GB" sz="2400" dirty="0" smtClean="0"/>
              <a:t>Operations</a:t>
            </a:r>
            <a:endParaRPr lang="en-GB" sz="2400" dirty="0"/>
          </a:p>
          <a:p>
            <a:pPr marL="742950" lvl="1" indent="-285750">
              <a:spcBef>
                <a:spcPct val="100000"/>
              </a:spcBef>
              <a:buFontTx/>
              <a:buChar char="–"/>
            </a:pPr>
            <a:r>
              <a:rPr lang="en-GB" sz="2400" dirty="0"/>
              <a:t>	Active </a:t>
            </a:r>
            <a:r>
              <a:rPr lang="en-GB" sz="2400" dirty="0" smtClean="0"/>
              <a:t>Controls</a:t>
            </a:r>
          </a:p>
          <a:p>
            <a:pPr marL="742950" lvl="1" indent="-285750">
              <a:spcBef>
                <a:spcPct val="100000"/>
              </a:spcBef>
              <a:buFontTx/>
              <a:buChar char="–"/>
            </a:pPr>
            <a:r>
              <a:rPr lang="en-GB" sz="2400" dirty="0" smtClean="0"/>
              <a:t>	Thousands of Applications</a:t>
            </a:r>
          </a:p>
          <a:p>
            <a:pPr marL="742950" lvl="1" indent="-285750">
              <a:spcBef>
                <a:spcPct val="100000"/>
              </a:spcBef>
              <a:buFontTx/>
              <a:buChar char="–"/>
            </a:pPr>
            <a:r>
              <a:rPr lang="en-GB" sz="2400" dirty="0" smtClean="0"/>
              <a:t>	Community and Support</a:t>
            </a:r>
            <a:endParaRPr lang="en-US" sz="2400" dirty="0"/>
          </a:p>
        </p:txBody>
      </p:sp>
      <p:pic>
        <p:nvPicPr>
          <p:cNvPr id="7170" name="Picture 2" descr="MaplePri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9617" y="4320530"/>
            <a:ext cx="2943225" cy="9525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Users\omer\Maple\Marketing\Media_&amp;_Graphics\Maplesoft_Logo\Maplesoft.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5173" y="5690890"/>
            <a:ext cx="2603500" cy="6445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Users\omer\DigiSec\administration\Logo\Digisec_logo.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5173" y="2916436"/>
            <a:ext cx="1213866" cy="866108"/>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d:\Users\omer\Desktop\Technion.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34747" y="2203846"/>
            <a:ext cx="838095" cy="110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8727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smtClean="0"/>
              <a:t>What is          ?</a:t>
            </a:r>
          </a:p>
        </p:txBody>
      </p:sp>
      <p:sp>
        <p:nvSpPr>
          <p:cNvPr id="12291" name="Rectangle 3"/>
          <p:cNvSpPr>
            <a:spLocks noGrp="1" noChangeArrowheads="1"/>
          </p:cNvSpPr>
          <p:nvPr>
            <p:ph type="body" idx="1"/>
          </p:nvPr>
        </p:nvSpPr>
        <p:spPr/>
        <p:txBody>
          <a:bodyPr/>
          <a:lstStyle/>
          <a:p>
            <a:pPr algn="just" eaLnBrk="1" hangingPunct="1">
              <a:lnSpc>
                <a:spcPct val="85000"/>
              </a:lnSpc>
              <a:spcBef>
                <a:spcPct val="70000"/>
              </a:spcBef>
            </a:pPr>
            <a:r>
              <a:rPr lang="en-US" sz="2400" dirty="0" smtClean="0"/>
              <a:t>Document centric environment.</a:t>
            </a:r>
          </a:p>
          <a:p>
            <a:pPr algn="just" eaLnBrk="1" hangingPunct="1">
              <a:lnSpc>
                <a:spcPct val="85000"/>
              </a:lnSpc>
              <a:spcBef>
                <a:spcPct val="70000"/>
              </a:spcBef>
            </a:pPr>
            <a:r>
              <a:rPr lang="en-US" sz="2400" dirty="0" smtClean="0"/>
              <a:t>Symbolic mathematics, numeric analysis, graphics and animation all seamlessly integrated.</a:t>
            </a:r>
          </a:p>
          <a:p>
            <a:pPr algn="just" eaLnBrk="1" hangingPunct="1">
              <a:lnSpc>
                <a:spcPct val="85000"/>
              </a:lnSpc>
              <a:spcBef>
                <a:spcPct val="70000"/>
              </a:spcBef>
            </a:pPr>
            <a:r>
              <a:rPr lang="en-US" sz="2400" dirty="0" smtClean="0"/>
              <a:t>Full programming language - expandable.</a:t>
            </a:r>
          </a:p>
          <a:p>
            <a:pPr algn="just" eaLnBrk="1" hangingPunct="1">
              <a:lnSpc>
                <a:spcPct val="85000"/>
              </a:lnSpc>
              <a:spcBef>
                <a:spcPct val="70000"/>
              </a:spcBef>
            </a:pPr>
            <a:r>
              <a:rPr lang="en-US" sz="2400" dirty="0" smtClean="0"/>
              <a:t>Feature rich, right out of the box:</a:t>
            </a:r>
          </a:p>
          <a:p>
            <a:pPr lvl="1" algn="just" eaLnBrk="1" hangingPunct="1">
              <a:lnSpc>
                <a:spcPct val="90000"/>
              </a:lnSpc>
              <a:spcBef>
                <a:spcPct val="25000"/>
              </a:spcBef>
            </a:pPr>
            <a:r>
              <a:rPr lang="en-US" sz="2000" dirty="0" smtClean="0"/>
              <a:t>6 automatic code generators;</a:t>
            </a:r>
          </a:p>
          <a:p>
            <a:pPr lvl="1" algn="just" eaLnBrk="1" hangingPunct="1">
              <a:lnSpc>
                <a:spcPct val="90000"/>
              </a:lnSpc>
              <a:spcBef>
                <a:spcPct val="25000"/>
              </a:spcBef>
            </a:pPr>
            <a:r>
              <a:rPr lang="en-US" sz="2000" dirty="0" smtClean="0"/>
              <a:t>Over 170 packages;</a:t>
            </a:r>
          </a:p>
          <a:p>
            <a:pPr lvl="1" algn="just" eaLnBrk="1" hangingPunct="1">
              <a:lnSpc>
                <a:spcPct val="90000"/>
              </a:lnSpc>
              <a:spcBef>
                <a:spcPct val="25000"/>
              </a:spcBef>
            </a:pPr>
            <a:r>
              <a:rPr lang="en-US" sz="2000" dirty="0" smtClean="0"/>
              <a:t>Connectivity to many other applications (including Intranet);</a:t>
            </a:r>
          </a:p>
          <a:p>
            <a:pPr lvl="1" algn="just" eaLnBrk="1" hangingPunct="1">
              <a:lnSpc>
                <a:spcPct val="90000"/>
              </a:lnSpc>
              <a:spcBef>
                <a:spcPct val="25000"/>
              </a:spcBef>
            </a:pPr>
            <a:r>
              <a:rPr lang="en-US" sz="2000" dirty="0" smtClean="0"/>
              <a:t>Thousands of functions, mathematical dictionary, tutorials, help, Assistants, Tutors, …</a:t>
            </a:r>
          </a:p>
          <a:p>
            <a:pPr algn="just" eaLnBrk="1" hangingPunct="1">
              <a:lnSpc>
                <a:spcPct val="90000"/>
              </a:lnSpc>
              <a:spcBef>
                <a:spcPct val="70000"/>
              </a:spcBef>
            </a:pPr>
            <a:r>
              <a:rPr lang="en-US" sz="2400" dirty="0" smtClean="0"/>
              <a:t>Toolboxes for further expansion</a:t>
            </a:r>
          </a:p>
        </p:txBody>
      </p:sp>
      <p:pic>
        <p:nvPicPr>
          <p:cNvPr id="4100" name="Picture 6" descr="Maple-transpar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6938" y="13462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22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ctrTitle"/>
          </p:nvPr>
        </p:nvSpPr>
        <p:spPr>
          <a:xfrm>
            <a:off x="863600" y="2705472"/>
            <a:ext cx="9794875" cy="1543050"/>
          </a:xfrm>
        </p:spPr>
        <p:txBody>
          <a:bodyPr/>
          <a:lstStyle/>
          <a:p>
            <a:pPr eaLnBrk="1" hangingPunct="1"/>
            <a:r>
              <a:rPr lang="en-US" sz="6600" dirty="0" smtClean="0">
                <a:solidFill>
                  <a:schemeClr val="tx1"/>
                </a:solidFill>
              </a:rPr>
              <a:t>        ’s Availability</a:t>
            </a:r>
            <a:br>
              <a:rPr lang="en-US" sz="6600" dirty="0" smtClean="0">
                <a:solidFill>
                  <a:schemeClr val="tx1"/>
                </a:solidFill>
              </a:rPr>
            </a:br>
            <a:r>
              <a:rPr lang="en-US" sz="6600" dirty="0" smtClean="0">
                <a:solidFill>
                  <a:schemeClr val="tx1"/>
                </a:solidFill>
              </a:rPr>
              <a:t>and Distribution</a:t>
            </a:r>
            <a:endParaRPr lang="en-US" sz="6600" dirty="0" smtClean="0">
              <a:solidFill>
                <a:schemeClr val="tx1"/>
              </a:solidFill>
            </a:endParaRPr>
          </a:p>
        </p:txBody>
      </p:sp>
      <p:sp>
        <p:nvSpPr>
          <p:cNvPr id="9219" name="Rectangle 7"/>
          <p:cNvSpPr>
            <a:spLocks noGrp="1" noChangeArrowheads="1"/>
          </p:cNvSpPr>
          <p:nvPr>
            <p:ph type="subTitle" idx="1"/>
          </p:nvPr>
        </p:nvSpPr>
        <p:spPr>
          <a:xfrm>
            <a:off x="1728788" y="4824586"/>
            <a:ext cx="8064500" cy="1096788"/>
          </a:xfrm>
        </p:spPr>
        <p:txBody>
          <a:bodyPr/>
          <a:lstStyle/>
          <a:p>
            <a:pPr>
              <a:spcBef>
                <a:spcPct val="0"/>
              </a:spcBef>
            </a:pPr>
            <a:r>
              <a:rPr lang="en-US" dirty="0" smtClean="0"/>
              <a:t>Where and how to get it?</a:t>
            </a:r>
          </a:p>
          <a:p>
            <a:pPr>
              <a:spcBef>
                <a:spcPct val="0"/>
              </a:spcBef>
            </a:pPr>
            <a:r>
              <a:rPr lang="en-US" dirty="0" smtClean="0"/>
              <a:t>Who is using it?</a:t>
            </a:r>
            <a:endParaRPr lang="en-US" dirty="0" smtClean="0"/>
          </a:p>
        </p:txBody>
      </p:sp>
      <p:pic>
        <p:nvPicPr>
          <p:cNvPr id="9220" name="Picture 8" descr="Maple-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2605" y="2661667"/>
            <a:ext cx="2062162"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68609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t>Availability</a:t>
            </a:r>
            <a:endParaRPr lang="en-US" dirty="0" smtClean="0"/>
          </a:p>
        </p:txBody>
      </p:sp>
      <p:sp>
        <p:nvSpPr>
          <p:cNvPr id="16388" name="Rectangle 4"/>
          <p:cNvSpPr>
            <a:spLocks noChangeArrowheads="1"/>
          </p:cNvSpPr>
          <p:nvPr/>
        </p:nvSpPr>
        <p:spPr bwMode="auto">
          <a:xfrm>
            <a:off x="677416" y="1872258"/>
            <a:ext cx="10268197"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spcBef>
                <a:spcPct val="100000"/>
              </a:spcBef>
              <a:buFontTx/>
              <a:buChar char="–"/>
            </a:pPr>
            <a:r>
              <a:rPr lang="en-GB" sz="2000" dirty="0" smtClean="0"/>
              <a:t>IUCC Unlimited Licence</a:t>
            </a:r>
            <a:endParaRPr lang="en-GB" sz="2000" dirty="0" smtClean="0"/>
          </a:p>
          <a:p>
            <a:pPr marL="1257300" lvl="2" indent="-342900">
              <a:spcBef>
                <a:spcPct val="100000"/>
              </a:spcBef>
              <a:buFont typeface="Wingdings" panose="05000000000000000000" pitchFamily="2" charset="2"/>
              <a:buChar char="§"/>
            </a:pPr>
            <a:r>
              <a:rPr lang="en-GB" sz="1800" dirty="0" smtClean="0"/>
              <a:t>Every </a:t>
            </a:r>
            <a:r>
              <a:rPr lang="en-GB" sz="1800" dirty="0" err="1" smtClean="0"/>
              <a:t>Technion’s</a:t>
            </a:r>
            <a:r>
              <a:rPr lang="en-GB" sz="1800" dirty="0" smtClean="0"/>
              <a:t> computers room, classroom or office!</a:t>
            </a:r>
          </a:p>
          <a:p>
            <a:pPr marL="1257300" lvl="2" indent="-342900">
              <a:spcBef>
                <a:spcPct val="100000"/>
              </a:spcBef>
              <a:buFont typeface="Wingdings" panose="05000000000000000000" pitchFamily="2" charset="2"/>
              <a:buChar char="§"/>
            </a:pPr>
            <a:r>
              <a:rPr lang="en-GB" sz="1800" dirty="0" smtClean="0"/>
              <a:t>Every computer on campus / VPN</a:t>
            </a:r>
          </a:p>
          <a:p>
            <a:pPr marL="742950" lvl="1" indent="-285750">
              <a:spcBef>
                <a:spcPct val="100000"/>
              </a:spcBef>
              <a:buFontTx/>
              <a:buChar char="–"/>
            </a:pPr>
            <a:r>
              <a:rPr lang="en-GB" sz="2000" dirty="0" smtClean="0"/>
              <a:t>Student Kit Special (Israel only!)</a:t>
            </a:r>
            <a:endParaRPr lang="en-GB" sz="2000" dirty="0" smtClean="0"/>
          </a:p>
          <a:p>
            <a:pPr marL="1257300" lvl="2" indent="-342900">
              <a:spcBef>
                <a:spcPct val="100000"/>
              </a:spcBef>
              <a:buFont typeface="Wingdings" panose="05000000000000000000" pitchFamily="2" charset="2"/>
              <a:buChar char="§"/>
            </a:pPr>
            <a:r>
              <a:rPr lang="en-GB" sz="1800" dirty="0" smtClean="0">
                <a:solidFill>
                  <a:srgbClr val="FF0000"/>
                </a:solidFill>
              </a:rPr>
              <a:t>₪50,  1 year term licence, Full software + Bonus pack!</a:t>
            </a:r>
          </a:p>
          <a:p>
            <a:pPr marL="1257300" lvl="2" indent="-342900">
              <a:spcBef>
                <a:spcPct val="100000"/>
              </a:spcBef>
              <a:buFont typeface="Wingdings" panose="05000000000000000000" pitchFamily="2" charset="2"/>
              <a:buChar char="§"/>
            </a:pPr>
            <a:r>
              <a:rPr lang="en-GB" sz="1800" dirty="0" smtClean="0"/>
              <a:t>Eligibility: Every student who has a student card or student certificate frim an Israeli institution</a:t>
            </a:r>
          </a:p>
          <a:p>
            <a:pPr marL="1257300" lvl="2" indent="-342900">
              <a:spcBef>
                <a:spcPct val="100000"/>
              </a:spcBef>
              <a:buFont typeface="Wingdings" panose="05000000000000000000" pitchFamily="2" charset="2"/>
              <a:buChar char="§"/>
            </a:pPr>
            <a:r>
              <a:rPr lang="en-US" sz="1800" dirty="0" smtClean="0"/>
              <a:t>Includes: Maple, (the same package as the </a:t>
            </a:r>
            <a:r>
              <a:rPr lang="en-GB" sz="1800" dirty="0" smtClean="0"/>
              <a:t>₪19,995 pro licence)</a:t>
            </a:r>
            <a:endParaRPr lang="en-US" sz="1800" dirty="0" smtClean="0"/>
          </a:p>
          <a:p>
            <a:pPr marL="1257300" lvl="2" indent="-342900">
              <a:spcBef>
                <a:spcPct val="100000"/>
              </a:spcBef>
              <a:buFont typeface="Wingdings" panose="05000000000000000000" pitchFamily="2" charset="2"/>
              <a:buChar char="§"/>
            </a:pPr>
            <a:r>
              <a:rPr lang="en-US" sz="1800" dirty="0"/>
              <a:t>eBooks </a:t>
            </a:r>
            <a:r>
              <a:rPr lang="en-US" sz="1800" dirty="0" smtClean="0"/>
              <a:t>Bonus pack: </a:t>
            </a:r>
            <a:r>
              <a:rPr lang="en-US" sz="1800" b="1" i="1" dirty="0" smtClean="0"/>
              <a:t>Math Survival Guide</a:t>
            </a:r>
            <a:r>
              <a:rPr lang="en-US" sz="1800" dirty="0" smtClean="0"/>
              <a:t>,   </a:t>
            </a:r>
            <a:r>
              <a:rPr lang="en-US" sz="1800" b="1" i="1" dirty="0" smtClean="0"/>
              <a:t>Advanced Engineering Math</a:t>
            </a:r>
            <a:endParaRPr lang="en-GB" sz="1600" b="1" i="1" dirty="0"/>
          </a:p>
        </p:txBody>
      </p:sp>
    </p:spTree>
    <p:extLst>
      <p:ext uri="{BB962C8B-B14F-4D97-AF65-F5344CB8AC3E}">
        <p14:creationId xmlns:p14="http://schemas.microsoft.com/office/powerpoint/2010/main" val="58003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8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38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38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38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GB" sz="4000" dirty="0" smtClean="0"/>
              <a:t>Market Distribution</a:t>
            </a:r>
            <a:endParaRPr lang="en-US" sz="4000" dirty="0"/>
          </a:p>
        </p:txBody>
      </p:sp>
      <p:pic>
        <p:nvPicPr>
          <p:cNvPr id="1028" name="Picture 4" descr="d:\Users\omer\Maple\Marketing\Media_&amp;_Graphics\Clients\MMG_Sorek,Logo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229" y="3401108"/>
            <a:ext cx="1360875" cy="567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omer\Maple\Marketing\Media_&amp;_Graphics\Clients\MTeye,Log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90441" y="3400353"/>
            <a:ext cx="1371834" cy="567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omer\Maple\Marketing\Media_&amp;_Graphics\Clients\Plasan,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9567" y="3407445"/>
            <a:ext cx="3221013" cy="567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Users\omer\Maple\Marketing\Media_&amp;_Graphics\Clients\Rafael,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9568" y="2579800"/>
            <a:ext cx="2974202" cy="567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Users\omer\Maple\Marketing\Media_&amp;_Graphics\Clients\Elbit_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5959" y="2579800"/>
            <a:ext cx="1906993" cy="567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Users\omer\Maple\Marketing\Media_&amp;_Graphics\Clients\IAI_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2078" y="2576701"/>
            <a:ext cx="1086631" cy="5670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d:\Users\omer\Maple\Marketing\Media_&amp;_Graphics\Clients\IDF,Logo,Lin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8078" y="4205317"/>
            <a:ext cx="680438" cy="567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Users\omer\Maple\Marketing\Media_&amp;_Graphics\Clients\IMI_Logo.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74565" y="4236462"/>
            <a:ext cx="545891" cy="5670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d:\Users\omer\Maple\Marketing\Media_&amp;_Graphics\Clients\Kamag,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29721" y="3378214"/>
            <a:ext cx="394078" cy="567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Users\omer\Maple\Marketing\Media_&amp;_Graphics\Clients\Rotem,Logo.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99706" y="2579800"/>
            <a:ext cx="1420045" cy="567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omer\Maple\Marketing\Media_&amp;_Graphics\Clients\IIBR,Logo.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27806" y="3378214"/>
            <a:ext cx="975294" cy="56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Users\omer\Maple\Marketing\Media_&amp;_Graphics\Clients\IDF_IAF,Logo-.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37071" y="4205317"/>
            <a:ext cx="680438" cy="567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Users\omer\Maple\Marketing\Media_&amp;_Graphics\Clients\Israel,Logo.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59427" y="4236462"/>
            <a:ext cx="564551" cy="567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Users\omer\Maple\Marketing\Media_&amp;_Graphics\Clients\Tehnion,Logo.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1266" y="5263835"/>
            <a:ext cx="1134063" cy="9450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Users\omer\Maple\Marketing\Media_&amp;_Graphics\Clients\Broadcom,Logo.gi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405083" y="4205317"/>
            <a:ext cx="1357192" cy="56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Users\omer\Maple\Marketing\Media_&amp;_Graphics\Clients\KLA_Tencor,Logo,small.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78816" y="4212247"/>
            <a:ext cx="1920346" cy="560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Users\omer\Maple\Marketing\Media_&amp;_Graphics\Clients\Tel_Aviv_University,Logo.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748176" y="5296443"/>
            <a:ext cx="1134063" cy="94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823678" y="5339443"/>
            <a:ext cx="1134063" cy="9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800580" y="5353625"/>
            <a:ext cx="2150045" cy="9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212800" y="5301744"/>
            <a:ext cx="1497112" cy="9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127806" y="5339443"/>
            <a:ext cx="2988114" cy="9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64588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5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smtClean="0"/>
              <a:t>Legal Issues</a:t>
            </a:r>
            <a:endParaRPr lang="en-US" b="1" dirty="0" smtClean="0">
              <a:latin typeface="Impact" pitchFamily="34" charset="0"/>
            </a:endParaRPr>
          </a:p>
        </p:txBody>
      </p:sp>
      <p:sp>
        <p:nvSpPr>
          <p:cNvPr id="26631" name="Rectangle 7"/>
          <p:cNvSpPr>
            <a:spLocks noGrp="1" noChangeArrowheads="1"/>
          </p:cNvSpPr>
          <p:nvPr>
            <p:ph type="body" idx="1"/>
          </p:nvPr>
        </p:nvSpPr>
        <p:spPr>
          <a:xfrm>
            <a:off x="576263" y="2087563"/>
            <a:ext cx="10369550" cy="4200525"/>
          </a:xfrm>
        </p:spPr>
        <p:txBody>
          <a:bodyPr/>
          <a:lstStyle/>
          <a:p>
            <a:pPr eaLnBrk="1" hangingPunct="1">
              <a:spcBef>
                <a:spcPct val="40000"/>
              </a:spcBef>
            </a:pPr>
            <a:r>
              <a:rPr lang="en-GB" sz="4400" dirty="0" smtClean="0">
                <a:solidFill>
                  <a:srgbClr val="FF3300"/>
                </a:solidFill>
              </a:rPr>
              <a:t>           is NOT a US company!</a:t>
            </a:r>
          </a:p>
          <a:p>
            <a:pPr eaLnBrk="1" hangingPunct="1">
              <a:spcBef>
                <a:spcPct val="40000"/>
              </a:spcBef>
            </a:pPr>
            <a:r>
              <a:rPr lang="en-GB" sz="4400" dirty="0" smtClean="0">
                <a:solidFill>
                  <a:srgbClr val="FF3300"/>
                </a:solidFill>
              </a:rPr>
              <a:t>           and its derived products are NOT subjected in any way to US exporting licence and policies!</a:t>
            </a:r>
          </a:p>
          <a:p>
            <a:pPr eaLnBrk="1" hangingPunct="1">
              <a:spcBef>
                <a:spcPct val="40000"/>
              </a:spcBef>
            </a:pPr>
            <a:r>
              <a:rPr lang="en-GB" sz="4400" dirty="0" smtClean="0">
                <a:solidFill>
                  <a:srgbClr val="FF3300"/>
                </a:solidFill>
              </a:rPr>
              <a:t>Using            DOES NOT require US EULA</a:t>
            </a:r>
            <a:endParaRPr lang="en-US" sz="4400" dirty="0" smtClean="0">
              <a:solidFill>
                <a:srgbClr val="FF3300"/>
              </a:solidFill>
            </a:endParaRPr>
          </a:p>
        </p:txBody>
      </p:sp>
      <p:sp>
        <p:nvSpPr>
          <p:cNvPr id="26628" name="Text Box 4"/>
          <p:cNvSpPr txBox="1">
            <a:spLocks noChangeArrowheads="1"/>
          </p:cNvSpPr>
          <p:nvPr/>
        </p:nvSpPr>
        <p:spPr bwMode="auto">
          <a:xfrm>
            <a:off x="5832475" y="6116638"/>
            <a:ext cx="4681538" cy="508000"/>
          </a:xfrm>
          <a:prstGeom prst="rect">
            <a:avLst/>
          </a:prstGeom>
          <a:noFill/>
          <a:ln>
            <a:noFill/>
          </a:ln>
          <a:effectLst/>
          <a:extLst>
            <a:ext uri="{909E8E84-426E-40DD-AFC4-6F175D3DCCD1}">
              <a14:hiddenFill xmlns:a14="http://schemas.microsoft.com/office/drawing/2010/main">
                <a:solidFill>
                  <a:srgbClr val="FFFFB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985" tIns="53492" rIns="106985" bIns="53492"/>
          <a:lstStyle>
            <a:lvl1pPr defTabSz="1069975" eaLnBrk="0" hangingPunct="0">
              <a:defRPr sz="2100">
                <a:solidFill>
                  <a:schemeClr val="tx1"/>
                </a:solidFill>
                <a:latin typeface="Swis721 BlkCn BT" pitchFamily="34" charset="0"/>
                <a:cs typeface="Arial" charset="0"/>
              </a:defRPr>
            </a:lvl1pPr>
            <a:lvl2pPr marL="742950" indent="-285750" defTabSz="1069975" eaLnBrk="0" hangingPunct="0">
              <a:defRPr sz="2100">
                <a:solidFill>
                  <a:schemeClr val="tx1"/>
                </a:solidFill>
                <a:latin typeface="Swis721 BlkCn BT" pitchFamily="34" charset="0"/>
                <a:cs typeface="Arial" charset="0"/>
              </a:defRPr>
            </a:lvl2pPr>
            <a:lvl3pPr marL="1143000" indent="-228600" defTabSz="1069975" eaLnBrk="0" hangingPunct="0">
              <a:defRPr sz="2100">
                <a:solidFill>
                  <a:schemeClr val="tx1"/>
                </a:solidFill>
                <a:latin typeface="Swis721 BlkCn BT" pitchFamily="34" charset="0"/>
                <a:cs typeface="Arial" charset="0"/>
              </a:defRPr>
            </a:lvl3pPr>
            <a:lvl4pPr marL="1600200" indent="-228600" defTabSz="1069975" eaLnBrk="0" hangingPunct="0">
              <a:defRPr sz="2100">
                <a:solidFill>
                  <a:schemeClr val="tx1"/>
                </a:solidFill>
                <a:latin typeface="Swis721 BlkCn BT" pitchFamily="34" charset="0"/>
                <a:cs typeface="Arial" charset="0"/>
              </a:defRPr>
            </a:lvl4pPr>
            <a:lvl5pPr marL="2057400" indent="-228600" defTabSz="1069975" eaLnBrk="0" hangingPunct="0">
              <a:defRPr sz="2100">
                <a:solidFill>
                  <a:schemeClr val="tx1"/>
                </a:solidFill>
                <a:latin typeface="Swis721 BlkCn BT" pitchFamily="34" charset="0"/>
                <a:cs typeface="Arial" charset="0"/>
              </a:defRPr>
            </a:lvl5pPr>
            <a:lvl6pPr marL="2514600" indent="-228600" defTabSz="1069975" eaLnBrk="0" fontAlgn="base" hangingPunct="0">
              <a:spcBef>
                <a:spcPct val="0"/>
              </a:spcBef>
              <a:spcAft>
                <a:spcPct val="0"/>
              </a:spcAft>
              <a:defRPr sz="2100">
                <a:solidFill>
                  <a:schemeClr val="tx1"/>
                </a:solidFill>
                <a:latin typeface="Swis721 BlkCn BT" pitchFamily="34" charset="0"/>
                <a:cs typeface="Arial" charset="0"/>
              </a:defRPr>
            </a:lvl6pPr>
            <a:lvl7pPr marL="2971800" indent="-228600" defTabSz="1069975" eaLnBrk="0" fontAlgn="base" hangingPunct="0">
              <a:spcBef>
                <a:spcPct val="0"/>
              </a:spcBef>
              <a:spcAft>
                <a:spcPct val="0"/>
              </a:spcAft>
              <a:defRPr sz="2100">
                <a:solidFill>
                  <a:schemeClr val="tx1"/>
                </a:solidFill>
                <a:latin typeface="Swis721 BlkCn BT" pitchFamily="34" charset="0"/>
                <a:cs typeface="Arial" charset="0"/>
              </a:defRPr>
            </a:lvl7pPr>
            <a:lvl8pPr marL="3429000" indent="-228600" defTabSz="1069975" eaLnBrk="0" fontAlgn="base" hangingPunct="0">
              <a:spcBef>
                <a:spcPct val="0"/>
              </a:spcBef>
              <a:spcAft>
                <a:spcPct val="0"/>
              </a:spcAft>
              <a:defRPr sz="2100">
                <a:solidFill>
                  <a:schemeClr val="tx1"/>
                </a:solidFill>
                <a:latin typeface="Swis721 BlkCn BT" pitchFamily="34" charset="0"/>
                <a:cs typeface="Arial" charset="0"/>
              </a:defRPr>
            </a:lvl8pPr>
            <a:lvl9pPr marL="3886200" indent="-228600" defTabSz="1069975" eaLnBrk="0" fontAlgn="base" hangingPunct="0">
              <a:spcBef>
                <a:spcPct val="0"/>
              </a:spcBef>
              <a:spcAft>
                <a:spcPct val="0"/>
              </a:spcAft>
              <a:defRPr sz="2100">
                <a:solidFill>
                  <a:schemeClr val="tx1"/>
                </a:solidFill>
                <a:latin typeface="Swis721 BlkCn BT" pitchFamily="34" charset="0"/>
                <a:cs typeface="Arial" charset="0"/>
              </a:defRPr>
            </a:lvl9pPr>
          </a:lstStyle>
          <a:p>
            <a:pPr algn="r"/>
            <a:r>
              <a:rPr lang="en-GB" sz="1600" dirty="0"/>
              <a:t>(EULA = End User Licence Agreement)</a:t>
            </a:r>
          </a:p>
        </p:txBody>
      </p:sp>
      <p:pic>
        <p:nvPicPr>
          <p:cNvPr id="26632" name="Picture 8" descr="Maple-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863" y="225901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9" descr="Maple-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319722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0" descr="Maple-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838" y="548005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3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63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631">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6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GB" sz="4000" smtClean="0"/>
              <a:t>Performance and Range of Application</a:t>
            </a:r>
            <a:endParaRPr lang="en-US" sz="4000" smtClean="0"/>
          </a:p>
        </p:txBody>
      </p:sp>
      <p:sp>
        <p:nvSpPr>
          <p:cNvPr id="28675" name="Rectangle 3"/>
          <p:cNvSpPr>
            <a:spLocks noGrp="1" noChangeArrowheads="1"/>
          </p:cNvSpPr>
          <p:nvPr>
            <p:ph type="body" sz="half" idx="1"/>
          </p:nvPr>
        </p:nvSpPr>
        <p:spPr>
          <a:xfrm>
            <a:off x="576263" y="2017713"/>
            <a:ext cx="10269537" cy="4414837"/>
          </a:xfrm>
        </p:spPr>
        <p:txBody>
          <a:bodyPr/>
          <a:lstStyle/>
          <a:p>
            <a:pPr lvl="1" eaLnBrk="1" hangingPunct="1">
              <a:lnSpc>
                <a:spcPct val="90000"/>
              </a:lnSpc>
              <a:spcBef>
                <a:spcPct val="60000"/>
              </a:spcBef>
            </a:pPr>
            <a:r>
              <a:rPr lang="en-GB" sz="2000" smtClean="0"/>
              <a:t>Best symbolic math on the market. Period.</a:t>
            </a:r>
          </a:p>
          <a:p>
            <a:pPr lvl="1" eaLnBrk="1" hangingPunct="1">
              <a:lnSpc>
                <a:spcPct val="90000"/>
              </a:lnSpc>
              <a:spcBef>
                <a:spcPct val="60000"/>
              </a:spcBef>
            </a:pPr>
            <a:r>
              <a:rPr lang="en-GB" sz="2000" smtClean="0"/>
              <a:t>Best numeric algorithms on the market (NAG library) for enhanced performance.</a:t>
            </a:r>
          </a:p>
          <a:p>
            <a:pPr lvl="2" eaLnBrk="1" hangingPunct="1">
              <a:lnSpc>
                <a:spcPct val="90000"/>
              </a:lnSpc>
              <a:spcBef>
                <a:spcPct val="60000"/>
              </a:spcBef>
            </a:pPr>
            <a:r>
              <a:rPr lang="en-GB" sz="1800" smtClean="0"/>
              <a:t>Indefinite number precision</a:t>
            </a:r>
          </a:p>
          <a:p>
            <a:pPr lvl="2" eaLnBrk="1" hangingPunct="1">
              <a:lnSpc>
                <a:spcPct val="90000"/>
              </a:lnSpc>
              <a:spcBef>
                <a:spcPct val="60000"/>
              </a:spcBef>
            </a:pPr>
            <a:r>
              <a:rPr lang="en-GB" sz="1800" smtClean="0"/>
              <a:t>The only software compliant with IEEE 754 on all 64bit calculations (double precision)!</a:t>
            </a:r>
          </a:p>
          <a:p>
            <a:pPr lvl="2" eaLnBrk="1" hangingPunct="1">
              <a:lnSpc>
                <a:spcPct val="90000"/>
              </a:lnSpc>
              <a:spcBef>
                <a:spcPct val="60000"/>
              </a:spcBef>
            </a:pPr>
            <a:r>
              <a:rPr lang="en-GB" sz="1800" smtClean="0"/>
              <a:t>Up to 400 times faster than M</a:t>
            </a:r>
            <a:r>
              <a:rPr lang="en-GB" sz="1400" smtClean="0"/>
              <a:t>ATLAB</a:t>
            </a:r>
            <a:r>
              <a:rPr lang="en-GB" sz="1800" smtClean="0"/>
              <a:t> </a:t>
            </a:r>
            <a:r>
              <a:rPr lang="en-GB" sz="1600" smtClean="0">
                <a:latin typeface="Swis721 Th BT" pitchFamily="34" charset="0"/>
              </a:rPr>
              <a:t>(e.g. loops , adding symbolic matrices, …)</a:t>
            </a:r>
            <a:r>
              <a:rPr lang="en-GB" sz="1200" smtClean="0"/>
              <a:t>.</a:t>
            </a:r>
          </a:p>
          <a:p>
            <a:pPr lvl="1" eaLnBrk="1" hangingPunct="1">
              <a:lnSpc>
                <a:spcPct val="90000"/>
              </a:lnSpc>
              <a:spcBef>
                <a:spcPct val="60000"/>
              </a:spcBef>
            </a:pPr>
            <a:r>
              <a:rPr lang="en-GB" sz="2000" smtClean="0"/>
              <a:t>Multithreaded and made to utilise multi cores out of the box</a:t>
            </a:r>
            <a:endParaRPr lang="en-GB" sz="1200" smtClean="0"/>
          </a:p>
          <a:p>
            <a:pPr lvl="1" eaLnBrk="1" hangingPunct="1">
              <a:lnSpc>
                <a:spcPct val="90000"/>
              </a:lnSpc>
              <a:spcBef>
                <a:spcPct val="60000"/>
              </a:spcBef>
            </a:pPr>
            <a:r>
              <a:rPr lang="en-GB" sz="2000" smtClean="0"/>
              <a:t>6 automatic code generators out of the box!  </a:t>
            </a:r>
            <a:r>
              <a:rPr lang="en-GB" sz="2000" smtClean="0">
                <a:solidFill>
                  <a:srgbClr val="FF3300"/>
                </a:solidFill>
              </a:rPr>
              <a:t>Real Time Run</a:t>
            </a:r>
            <a:r>
              <a:rPr lang="en-GB" sz="2000" smtClean="0"/>
              <a:t/>
            </a:r>
            <a:br>
              <a:rPr lang="en-GB" sz="2000" smtClean="0"/>
            </a:br>
            <a:r>
              <a:rPr lang="en-GB" sz="1600" smtClean="0">
                <a:latin typeface="Swis721 Th BT" pitchFamily="34" charset="0"/>
              </a:rPr>
              <a:t>  (C / C++, C#, Fortran, Java, M</a:t>
            </a:r>
            <a:r>
              <a:rPr lang="en-GB" sz="1400" smtClean="0">
                <a:latin typeface="Swis721 Th BT" pitchFamily="34" charset="0"/>
              </a:rPr>
              <a:t>ATLAB</a:t>
            </a:r>
            <a:r>
              <a:rPr lang="en-GB" sz="1600" smtClean="0">
                <a:latin typeface="Swis721 Th BT" pitchFamily="34" charset="0"/>
              </a:rPr>
              <a:t>, Visual Basic )</a:t>
            </a:r>
          </a:p>
          <a:p>
            <a:pPr lvl="1" eaLnBrk="1" hangingPunct="1">
              <a:lnSpc>
                <a:spcPct val="90000"/>
              </a:lnSpc>
              <a:spcBef>
                <a:spcPct val="60000"/>
              </a:spcBef>
            </a:pPr>
            <a:r>
              <a:rPr lang="en-GB" sz="2000" smtClean="0"/>
              <a:t>Over 170 internal packages for all your needs </a:t>
            </a:r>
            <a:r>
              <a:rPr lang="en-GB" sz="1600" smtClean="0">
                <a:latin typeface="Swis721 Th BT" pitchFamily="34" charset="0"/>
              </a:rPr>
              <a:t> ( no need to purchase a mountain of toolboxes for extra expense )</a:t>
            </a:r>
            <a:endParaRPr lang="en-GB" sz="2000" smtClean="0"/>
          </a:p>
          <a:p>
            <a:pPr lvl="1" eaLnBrk="1" hangingPunct="1">
              <a:lnSpc>
                <a:spcPct val="90000"/>
              </a:lnSpc>
              <a:spcBef>
                <a:spcPct val="60000"/>
              </a:spcBef>
            </a:pPr>
            <a:r>
              <a:rPr lang="en-GB" sz="2000" smtClean="0"/>
              <a:t>Multi-platform  </a:t>
            </a:r>
            <a:r>
              <a:rPr lang="en-GB" sz="1400" smtClean="0"/>
              <a:t>(Windows, Linux, Mac, UNIX)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867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86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Grp="1" noChangeArrowheads="1"/>
          </p:cNvSpPr>
          <p:nvPr>
            <p:ph type="body" sz="half" idx="1"/>
          </p:nvPr>
        </p:nvSpPr>
        <p:spPr>
          <a:xfrm>
            <a:off x="671513" y="2160588"/>
            <a:ext cx="9121972" cy="4229100"/>
          </a:xfrm>
        </p:spPr>
        <p:txBody>
          <a:bodyPr/>
          <a:lstStyle/>
          <a:p>
            <a:pPr lvl="1" eaLnBrk="1" hangingPunct="1">
              <a:lnSpc>
                <a:spcPct val="80000"/>
              </a:lnSpc>
            </a:pPr>
            <a:r>
              <a:rPr lang="en-GB" dirty="0" err="1" smtClean="0"/>
              <a:t>LabView</a:t>
            </a:r>
            <a:r>
              <a:rPr lang="en-GB" dirty="0" smtClean="0"/>
              <a:t> / </a:t>
            </a:r>
            <a:r>
              <a:rPr lang="en-GB" dirty="0" err="1" smtClean="0"/>
              <a:t>VeriStand</a:t>
            </a:r>
            <a:r>
              <a:rPr lang="en-GB" dirty="0" smtClean="0"/>
              <a:t>  </a:t>
            </a:r>
            <a:r>
              <a:rPr lang="en-GB" sz="1600" dirty="0" smtClean="0">
                <a:latin typeface="Swis721 Th BT" pitchFamily="34" charset="0"/>
              </a:rPr>
              <a:t>(Hardware in the loop)</a:t>
            </a:r>
            <a:endParaRPr lang="en-GB" dirty="0" smtClean="0">
              <a:latin typeface="Swis721 Th BT" pitchFamily="34" charset="0"/>
            </a:endParaRPr>
          </a:p>
          <a:p>
            <a:pPr lvl="1" eaLnBrk="1" hangingPunct="1">
              <a:lnSpc>
                <a:spcPct val="80000"/>
              </a:lnSpc>
              <a:spcBef>
                <a:spcPct val="65000"/>
              </a:spcBef>
            </a:pPr>
            <a:r>
              <a:rPr lang="en-GB" dirty="0" smtClean="0"/>
              <a:t>M</a:t>
            </a:r>
            <a:r>
              <a:rPr lang="en-GB" sz="1600" dirty="0" smtClean="0"/>
              <a:t>ATLAB</a:t>
            </a:r>
            <a:r>
              <a:rPr lang="en-GB" dirty="0" smtClean="0"/>
              <a:t> </a:t>
            </a:r>
            <a:br>
              <a:rPr lang="en-GB" dirty="0" smtClean="0"/>
            </a:br>
            <a:r>
              <a:rPr lang="en-GB" dirty="0" smtClean="0"/>
              <a:t>  </a:t>
            </a:r>
            <a:r>
              <a:rPr lang="en-GB" sz="1600" dirty="0" smtClean="0">
                <a:latin typeface="Swis721 Th BT" pitchFamily="34" charset="0"/>
              </a:rPr>
              <a:t>(</a:t>
            </a:r>
            <a:r>
              <a:rPr lang="en-GB" sz="1800" b="1" dirty="0" smtClean="0">
                <a:latin typeface="Swis721 Cn BT" pitchFamily="34" charset="0"/>
              </a:rPr>
              <a:t>MTM=</a:t>
            </a:r>
            <a:r>
              <a:rPr lang="en-GB" sz="1600" dirty="0" smtClean="0">
                <a:latin typeface="Swis721 Th BT" pitchFamily="34" charset="0"/>
              </a:rPr>
              <a:t> </a:t>
            </a:r>
            <a:r>
              <a:rPr lang="en-GB" sz="1600" dirty="0" smtClean="0">
                <a:latin typeface="Impact" pitchFamily="34" charset="0"/>
              </a:rPr>
              <a:t>Maple</a:t>
            </a:r>
            <a:r>
              <a:rPr lang="en-GB" sz="1600" dirty="0" smtClean="0">
                <a:latin typeface="Swis721 Th BT" pitchFamily="34" charset="0"/>
              </a:rPr>
              <a:t> Toolbox </a:t>
            </a:r>
            <a:r>
              <a:rPr lang="en-GB" sz="1600" i="1" dirty="0" smtClean="0">
                <a:latin typeface="Swis721 Th BT" pitchFamily="34" charset="0"/>
              </a:rPr>
              <a:t>for</a:t>
            </a:r>
            <a:r>
              <a:rPr lang="en-GB" sz="1600" dirty="0" smtClean="0">
                <a:latin typeface="Swis721 Th BT" pitchFamily="34" charset="0"/>
              </a:rPr>
              <a:t> M</a:t>
            </a:r>
            <a:r>
              <a:rPr lang="en-GB" sz="1400" dirty="0" smtClean="0">
                <a:latin typeface="Swis721 Th BT" pitchFamily="34" charset="0"/>
              </a:rPr>
              <a:t>ATLAB,</a:t>
            </a:r>
            <a:r>
              <a:rPr lang="en-GB" sz="1600" dirty="0">
                <a:latin typeface="Swis721 Th BT" pitchFamily="34" charset="0"/>
              </a:rPr>
              <a:t> </a:t>
            </a:r>
            <a:r>
              <a:rPr lang="en-GB" sz="1600" dirty="0" smtClean="0">
                <a:latin typeface="Swis721 Th BT" pitchFamily="34" charset="0"/>
              </a:rPr>
              <a:t>replacing the M</a:t>
            </a:r>
            <a:r>
              <a:rPr lang="en-GB" sz="1200" dirty="0" smtClean="0">
                <a:latin typeface="Swis721 Th BT" pitchFamily="34" charset="0"/>
              </a:rPr>
              <a:t>ATLAB</a:t>
            </a:r>
            <a:r>
              <a:rPr lang="en-GB" sz="1600" dirty="0" smtClean="0">
                <a:latin typeface="Swis721 Th BT" pitchFamily="34" charset="0"/>
              </a:rPr>
              <a:t> Symbolic Toolbox)</a:t>
            </a:r>
          </a:p>
          <a:p>
            <a:pPr lvl="1" eaLnBrk="1" hangingPunct="1">
              <a:lnSpc>
                <a:spcPct val="80000"/>
              </a:lnSpc>
              <a:spcBef>
                <a:spcPct val="65000"/>
              </a:spcBef>
            </a:pPr>
            <a:r>
              <a:rPr lang="en-GB" dirty="0" smtClean="0"/>
              <a:t>Simulink </a:t>
            </a:r>
            <a:r>
              <a:rPr lang="en-GB" sz="1600" dirty="0" smtClean="0"/>
              <a:t>(Connector &amp; </a:t>
            </a:r>
            <a:r>
              <a:rPr lang="en-GB" sz="1600" dirty="0" err="1" smtClean="0"/>
              <a:t>BlockImporter</a:t>
            </a:r>
            <a:r>
              <a:rPr lang="en-GB" sz="1600" dirty="0" smtClean="0"/>
              <a:t> Toolbox)</a:t>
            </a:r>
          </a:p>
          <a:p>
            <a:pPr lvl="1" eaLnBrk="1" hangingPunct="1">
              <a:lnSpc>
                <a:spcPct val="80000"/>
              </a:lnSpc>
              <a:spcBef>
                <a:spcPct val="65000"/>
              </a:spcBef>
            </a:pPr>
            <a:r>
              <a:rPr lang="en-GB" dirty="0" smtClean="0"/>
              <a:t>Standard document, External application links</a:t>
            </a:r>
            <a:br>
              <a:rPr lang="en-GB" dirty="0" smtClean="0"/>
            </a:br>
            <a:r>
              <a:rPr lang="en-GB" dirty="0" smtClean="0"/>
              <a:t>  </a:t>
            </a:r>
            <a:r>
              <a:rPr lang="en-GB" sz="1600" dirty="0" smtClean="0">
                <a:latin typeface="Swis721 Th BT" pitchFamily="34" charset="0"/>
              </a:rPr>
              <a:t>(XML, RTF, </a:t>
            </a:r>
            <a:r>
              <a:rPr lang="en-GB" sz="1600" dirty="0" err="1" smtClean="0">
                <a:latin typeface="Swis721 Th BT" pitchFamily="34" charset="0"/>
              </a:rPr>
              <a:t>LaTeX</a:t>
            </a:r>
            <a:r>
              <a:rPr lang="en-GB" sz="1600" dirty="0" smtClean="0">
                <a:latin typeface="Swis721 Th BT" pitchFamily="34" charset="0"/>
              </a:rPr>
              <a:t>, HTML, </a:t>
            </a:r>
            <a:r>
              <a:rPr lang="en-GB" sz="1600" dirty="0" err="1" smtClean="0">
                <a:latin typeface="Swis721 Th BT" pitchFamily="34" charset="0"/>
              </a:rPr>
              <a:t>MapleNET</a:t>
            </a:r>
            <a:r>
              <a:rPr lang="en-GB" sz="1600" dirty="0" smtClean="0">
                <a:latin typeface="Swis721 Th BT" pitchFamily="34" charset="0"/>
              </a:rPr>
              <a:t>, Excel link)</a:t>
            </a:r>
          </a:p>
          <a:p>
            <a:pPr lvl="1" eaLnBrk="1" hangingPunct="1">
              <a:lnSpc>
                <a:spcPct val="80000"/>
              </a:lnSpc>
              <a:spcBef>
                <a:spcPct val="65000"/>
              </a:spcBef>
            </a:pPr>
            <a:r>
              <a:rPr lang="en-GB" dirty="0" smtClean="0"/>
              <a:t>External numeric libraries  </a:t>
            </a:r>
            <a:r>
              <a:rPr lang="en-GB" sz="1600" dirty="0" smtClean="0">
                <a:latin typeface="Swis721 Th BT" pitchFamily="34" charset="0"/>
              </a:rPr>
              <a:t>(LAPACK, ATLAS, NAG)</a:t>
            </a:r>
            <a:endParaRPr lang="en-GB" dirty="0" smtClean="0">
              <a:latin typeface="Swis721 Th BT" pitchFamily="34" charset="0"/>
            </a:endParaRPr>
          </a:p>
          <a:p>
            <a:pPr lvl="1" eaLnBrk="1" hangingPunct="1">
              <a:lnSpc>
                <a:spcPct val="80000"/>
              </a:lnSpc>
              <a:spcBef>
                <a:spcPct val="65000"/>
              </a:spcBef>
            </a:pPr>
            <a:r>
              <a:rPr lang="en-US" dirty="0" err="1" smtClean="0"/>
              <a:t>Modelica</a:t>
            </a:r>
            <a:r>
              <a:rPr lang="en-US" dirty="0" smtClean="0"/>
              <a:t>, B&amp;R Automation studio, </a:t>
            </a:r>
            <a:r>
              <a:rPr lang="en-US" dirty="0" err="1" smtClean="0"/>
              <a:t>dSPACE</a:t>
            </a:r>
            <a:r>
              <a:rPr lang="en-US" dirty="0" smtClean="0"/>
              <a:t>, VI Car Real Time…</a:t>
            </a:r>
          </a:p>
          <a:p>
            <a:pPr lvl="1" eaLnBrk="1" hangingPunct="1">
              <a:lnSpc>
                <a:spcPct val="80000"/>
              </a:lnSpc>
              <a:spcBef>
                <a:spcPct val="65000"/>
              </a:spcBef>
            </a:pPr>
            <a:r>
              <a:rPr lang="en-US" dirty="0" smtClean="0"/>
              <a:t>CAD </a:t>
            </a:r>
            <a:r>
              <a:rPr lang="en-GB" sz="1600" dirty="0" smtClean="0"/>
              <a:t>(</a:t>
            </a:r>
            <a:r>
              <a:rPr lang="en-GB" sz="1600" dirty="0" err="1" smtClean="0"/>
              <a:t>SolidWorks</a:t>
            </a:r>
            <a:r>
              <a:rPr lang="en-GB" sz="1600" dirty="0" smtClean="0"/>
              <a:t>, UGS, …)</a:t>
            </a:r>
            <a:endParaRPr lang="en-US" sz="1600" dirty="0" smtClean="0"/>
          </a:p>
        </p:txBody>
      </p:sp>
      <p:sp>
        <p:nvSpPr>
          <p:cNvPr id="13319" name="Rectangle 7"/>
          <p:cNvSpPr>
            <a:spLocks noGrp="1" noChangeArrowheads="1"/>
          </p:cNvSpPr>
          <p:nvPr>
            <p:ph type="title"/>
          </p:nvPr>
        </p:nvSpPr>
        <p:spPr>
          <a:noFill/>
        </p:spPr>
        <p:txBody>
          <a:bodyPr/>
          <a:lstStyle/>
          <a:p>
            <a:pPr eaLnBrk="1" hangingPunct="1"/>
            <a:r>
              <a:rPr lang="en-US" sz="4800" smtClean="0"/>
              <a:t>Connectivity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2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2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2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2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7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p:cNvSpPr>
            <a:spLocks noGrp="1" noChangeArrowheads="1"/>
          </p:cNvSpPr>
          <p:nvPr>
            <p:ph type="body" sz="half" idx="1"/>
          </p:nvPr>
        </p:nvSpPr>
        <p:spPr>
          <a:xfrm>
            <a:off x="576263" y="2017713"/>
            <a:ext cx="4679950" cy="4175125"/>
          </a:xfrm>
        </p:spPr>
        <p:txBody>
          <a:bodyPr/>
          <a:lstStyle/>
          <a:p>
            <a:pPr eaLnBrk="1" hangingPunct="1"/>
            <a:r>
              <a:rPr lang="en-GB" smtClean="0"/>
              <a:t> </a:t>
            </a:r>
          </a:p>
          <a:p>
            <a:pPr lvl="1" eaLnBrk="1" hangingPunct="1">
              <a:spcBef>
                <a:spcPct val="65000"/>
              </a:spcBef>
            </a:pPr>
            <a:r>
              <a:rPr lang="en-GB" smtClean="0"/>
              <a:t>Global Optimisation Toolbox</a:t>
            </a:r>
          </a:p>
          <a:p>
            <a:pPr lvl="1" eaLnBrk="1" hangingPunct="1">
              <a:spcBef>
                <a:spcPct val="65000"/>
              </a:spcBef>
            </a:pPr>
            <a:r>
              <a:rPr lang="en-GB" smtClean="0"/>
              <a:t>Fuzzy Sets</a:t>
            </a:r>
          </a:p>
          <a:p>
            <a:pPr lvl="1" eaLnBrk="1" hangingPunct="1">
              <a:spcBef>
                <a:spcPct val="65000"/>
              </a:spcBef>
            </a:pPr>
            <a:r>
              <a:rPr lang="en-GB" smtClean="0"/>
              <a:t>Quaternion Algebra</a:t>
            </a:r>
          </a:p>
          <a:p>
            <a:pPr lvl="1" eaLnBrk="1" hangingPunct="1">
              <a:spcBef>
                <a:spcPct val="65000"/>
              </a:spcBef>
            </a:pPr>
            <a:r>
              <a:rPr lang="en-GB" smtClean="0"/>
              <a:t>Financial Modelling Toolbox</a:t>
            </a:r>
          </a:p>
          <a:p>
            <a:pPr lvl="1" eaLnBrk="1" hangingPunct="1">
              <a:spcBef>
                <a:spcPct val="65000"/>
              </a:spcBef>
            </a:pPr>
            <a:r>
              <a:rPr lang="en-GB" smtClean="0"/>
              <a:t>eBooks</a:t>
            </a:r>
          </a:p>
        </p:txBody>
      </p:sp>
      <p:pic>
        <p:nvPicPr>
          <p:cNvPr id="14339" name="Picture 3" descr="MPTS_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223963"/>
            <a:ext cx="15636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type="title"/>
          </p:nvPr>
        </p:nvSpPr>
        <p:spPr>
          <a:noFill/>
        </p:spPr>
        <p:txBody>
          <a:bodyPr/>
          <a:lstStyle/>
          <a:p>
            <a:pPr eaLnBrk="1" hangingPunct="1"/>
            <a:r>
              <a:rPr lang="en-GB" sz="3600" smtClean="0"/>
              <a:t>Further Expansion Toolboxes</a:t>
            </a:r>
            <a:endParaRPr lang="en-US" sz="3600" smtClean="0"/>
          </a:p>
        </p:txBody>
      </p:sp>
      <p:pic>
        <p:nvPicPr>
          <p:cNvPr id="32774" name="Picture 6" descr="Maple-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350" y="206375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7"/>
          <p:cNvSpPr>
            <a:spLocks noChangeArrowheads="1"/>
          </p:cNvSpPr>
          <p:nvPr/>
        </p:nvSpPr>
        <p:spPr bwMode="auto">
          <a:xfrm>
            <a:off x="6337300" y="2016125"/>
            <a:ext cx="4679950"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GB" sz="2800"/>
              <a:t> </a:t>
            </a:r>
          </a:p>
          <a:p>
            <a:pPr marL="742950" lvl="1" indent="-285750">
              <a:spcBef>
                <a:spcPct val="65000"/>
              </a:spcBef>
              <a:buFontTx/>
              <a:buChar char="–"/>
            </a:pPr>
            <a:r>
              <a:rPr lang="en-GB" sz="2400"/>
              <a:t>Control Design Toolbox</a:t>
            </a:r>
          </a:p>
          <a:p>
            <a:pPr marL="742950" lvl="1" indent="-285750">
              <a:spcBef>
                <a:spcPct val="65000"/>
              </a:spcBef>
              <a:buFontTx/>
              <a:buChar char="–"/>
            </a:pPr>
            <a:r>
              <a:rPr lang="en-GB" sz="2400"/>
              <a:t>Connectivity Toolbox</a:t>
            </a:r>
          </a:p>
          <a:p>
            <a:pPr marL="742950" lvl="1" indent="-285750">
              <a:spcBef>
                <a:spcPct val="65000"/>
              </a:spcBef>
              <a:buFontTx/>
              <a:buChar char="–"/>
            </a:pPr>
            <a:r>
              <a:rPr lang="en-GB" sz="2400"/>
              <a:t>LabVIEW / Veristand TB</a:t>
            </a:r>
          </a:p>
          <a:p>
            <a:pPr marL="742950" lvl="1" indent="-285750">
              <a:spcBef>
                <a:spcPct val="65000"/>
              </a:spcBef>
              <a:buFontTx/>
              <a:buChar char="–"/>
            </a:pPr>
            <a:r>
              <a:rPr lang="en-GB" sz="2400"/>
              <a:t>Tire Modelling Library</a:t>
            </a:r>
          </a:p>
        </p:txBody>
      </p:sp>
      <p:pic>
        <p:nvPicPr>
          <p:cNvPr id="32776" name="Picture 8" descr="MapleSim_(TM),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1500" y="2043113"/>
            <a:ext cx="24399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0">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2770">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2770">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2770">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2770">
                                            <p:txEl>
                                              <p:pRg st="4" end="4"/>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2770">
                                            <p:txEl>
                                              <p:pRg st="5" end="5"/>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277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775">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2775">
                                            <p:txEl>
                                              <p:pRg st="1" end="1"/>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2775">
                                            <p:txEl>
                                              <p:pRg st="2" end="2"/>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2775">
                                            <p:txEl>
                                              <p:pRg st="3" end="3"/>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27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mtClean="0"/>
              <a:t>Contact</a:t>
            </a:r>
          </a:p>
        </p:txBody>
      </p:sp>
      <p:sp>
        <p:nvSpPr>
          <p:cNvPr id="16387" name="Rectangle 4"/>
          <p:cNvSpPr>
            <a:spLocks noGrp="1" noChangeArrowheads="1"/>
          </p:cNvSpPr>
          <p:nvPr>
            <p:ph type="body" idx="1"/>
          </p:nvPr>
        </p:nvSpPr>
        <p:spPr>
          <a:xfrm>
            <a:off x="2952750" y="2625725"/>
            <a:ext cx="5545138" cy="3062288"/>
          </a:xfrm>
          <a:solidFill>
            <a:srgbClr val="C0C0C0">
              <a:alpha val="50195"/>
            </a:srgbClr>
          </a:solidFill>
          <a:ln w="38100" cmpd="dbl">
            <a:solidFill>
              <a:schemeClr val="tx1"/>
            </a:solidFill>
            <a:miter lim="800000"/>
            <a:headEnd/>
            <a:tailEnd/>
          </a:ln>
        </p:spPr>
        <p:txBody>
          <a:bodyPr/>
          <a:lstStyle/>
          <a:p>
            <a:pPr marL="358775" indent="-358775" defTabSz="762000" eaLnBrk="1" hangingPunct="1">
              <a:lnSpc>
                <a:spcPct val="80000"/>
              </a:lnSpc>
              <a:buFontTx/>
              <a:buNone/>
            </a:pPr>
            <a:r>
              <a:rPr lang="en-GB" b="1" smtClean="0">
                <a:latin typeface="CorpoA" pitchFamily="2" charset="0"/>
              </a:rPr>
              <a:t>Omer Yagel</a:t>
            </a:r>
          </a:p>
          <a:p>
            <a:pPr marL="358775" indent="-358775" defTabSz="762000" eaLnBrk="1" hangingPunct="1">
              <a:lnSpc>
                <a:spcPct val="80000"/>
              </a:lnSpc>
              <a:buFontTx/>
              <a:buNone/>
            </a:pPr>
            <a:r>
              <a:rPr lang="en-GB" sz="2400" i="1" smtClean="0">
                <a:latin typeface="CorpoA" pitchFamily="2" charset="0"/>
              </a:rPr>
              <a:t>VP Business Development and Instruction</a:t>
            </a:r>
          </a:p>
          <a:p>
            <a:pPr marL="358775" indent="-358775" defTabSz="762000" eaLnBrk="1" hangingPunct="1">
              <a:lnSpc>
                <a:spcPct val="80000"/>
              </a:lnSpc>
              <a:buFontTx/>
              <a:buNone/>
            </a:pPr>
            <a:r>
              <a:rPr lang="en-GB" sz="2400" b="1" i="1" smtClean="0">
                <a:latin typeface="CorpoA" pitchFamily="2" charset="0"/>
              </a:rPr>
              <a:t>DigiSec Technology LTD</a:t>
            </a:r>
          </a:p>
          <a:p>
            <a:pPr marL="358775" indent="-358775" defTabSz="762000" eaLnBrk="1" hangingPunct="1">
              <a:lnSpc>
                <a:spcPct val="80000"/>
              </a:lnSpc>
              <a:buFontTx/>
              <a:buNone/>
            </a:pPr>
            <a:r>
              <a:rPr lang="en-GB" sz="2400" i="1" smtClean="0">
                <a:latin typeface="CorpoA" pitchFamily="2" charset="0"/>
              </a:rPr>
              <a:t>omer@digisec-technology.com</a:t>
            </a:r>
          </a:p>
          <a:p>
            <a:pPr marL="358775" indent="-358775" defTabSz="762000" eaLnBrk="1" hangingPunct="1">
              <a:lnSpc>
                <a:spcPct val="80000"/>
              </a:lnSpc>
              <a:buFontTx/>
              <a:buNone/>
            </a:pPr>
            <a:r>
              <a:rPr lang="en-GB" sz="2400" smtClean="0">
                <a:latin typeface="CorpoA" pitchFamily="2" charset="0"/>
              </a:rPr>
              <a:t>054 – 4545 062</a:t>
            </a:r>
          </a:p>
          <a:p>
            <a:pPr marL="358775" indent="-358775" defTabSz="762000" eaLnBrk="1" hangingPunct="1">
              <a:lnSpc>
                <a:spcPct val="80000"/>
              </a:lnSpc>
              <a:buFontTx/>
              <a:buNone/>
            </a:pPr>
            <a:endParaRPr lang="en-GB" sz="2400" smtClean="0">
              <a:latin typeface="CorpoA" pitchFamily="2" charset="0"/>
            </a:endParaRPr>
          </a:p>
          <a:p>
            <a:pPr marL="358775" indent="-358775" defTabSz="762000" eaLnBrk="1" hangingPunct="1">
              <a:lnSpc>
                <a:spcPct val="80000"/>
              </a:lnSpc>
              <a:buFontTx/>
              <a:buNone/>
            </a:pPr>
            <a:r>
              <a:rPr lang="en-GB" sz="2400" b="1" i="1" smtClean="0">
                <a:solidFill>
                  <a:srgbClr val="000099"/>
                </a:solidFill>
                <a:latin typeface="CorpoA" pitchFamily="2" charset="0"/>
                <a:hlinkClick r:id="rId2"/>
              </a:rPr>
              <a:t>http://www.digisec-technology.com</a:t>
            </a:r>
            <a:endParaRPr lang="en-GB" sz="2400" b="1" i="1" smtClean="0">
              <a:solidFill>
                <a:srgbClr val="000099"/>
              </a:solidFill>
              <a:latin typeface="CorpoA" pitchFamily="2"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p:txBody>
          <a:bodyPr/>
          <a:lstStyle/>
          <a:p>
            <a:pPr eaLnBrk="1" hangingPunct="1"/>
            <a:r>
              <a:rPr lang="en-US" smtClean="0"/>
              <a:t>Live Demonstration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dirty="0" smtClean="0"/>
              <a:t>Before           </a:t>
            </a:r>
          </a:p>
        </p:txBody>
      </p:sp>
      <p:pic>
        <p:nvPicPr>
          <p:cNvPr id="5123" name="Picture 13" descr="Maple-transpar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132397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14" descr="d:\Users\omer\Maple\Marketing\Media_&amp;_Graphics\Elements\Pg0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5413" y="1944688"/>
            <a:ext cx="2557462"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5" descr="d:\Users\omer\Maple\Marketing\Media_&amp;_Graphics\Elements\Pg02.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00" y="2663825"/>
            <a:ext cx="25527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3" descr="d:\Users\omer\Maple\Marketing\Media_&amp;_Graphics\Elements\Pen-300DPI-Transparen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900" y="2160588"/>
            <a:ext cx="149860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smtClean="0"/>
              <a:t>Before          </a:t>
            </a:r>
            <a:r>
              <a:rPr lang="en-US" dirty="0" smtClean="0">
                <a:solidFill>
                  <a:srgbClr val="FF3300"/>
                </a:solidFill>
              </a:rPr>
              <a:t>10</a:t>
            </a:r>
          </a:p>
        </p:txBody>
      </p:sp>
      <p:pic>
        <p:nvPicPr>
          <p:cNvPr id="6147" name="Picture 12" descr="Maple-transpar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1038" y="132397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650" y="1920875"/>
            <a:ext cx="7391400" cy="4487863"/>
          </a:xfrm>
          <a:prstGeom prst="rect">
            <a:avLst/>
          </a:prstGeom>
          <a:noFill/>
          <a:ln>
            <a:noFill/>
          </a:ln>
          <a:effectLst/>
          <a:extLst>
            <a:ext uri="{909E8E84-426E-40DD-AFC4-6F175D3DCCD1}">
              <a14:hiddenFill xmlns:a14="http://schemas.microsoft.com/office/drawing/2010/main">
                <a:solidFill>
                  <a:srgbClr val="FFFFB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GB" b="1" dirty="0" smtClean="0">
                <a:solidFill>
                  <a:schemeClr val="tx1"/>
                </a:solidFill>
              </a:rPr>
              <a:t>        Document Interface</a:t>
            </a:r>
            <a:endParaRPr lang="en-US" b="1" dirty="0" smtClean="0">
              <a:solidFill>
                <a:schemeClr val="tx1"/>
              </a:solidFill>
            </a:endParaRPr>
          </a:p>
        </p:txBody>
      </p:sp>
      <p:pic>
        <p:nvPicPr>
          <p:cNvPr id="7171" name="Picture 4" descr="Maple-transpar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588" y="132397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0" y="1871663"/>
            <a:ext cx="7669213" cy="4656137"/>
          </a:xfrm>
          <a:prstGeom prst="rect">
            <a:avLst/>
          </a:prstGeom>
          <a:noFill/>
          <a:ln>
            <a:noFill/>
          </a:ln>
          <a:effectLst/>
          <a:extLst>
            <a:ext uri="{909E8E84-426E-40DD-AFC4-6F175D3DCCD1}">
              <a14:hiddenFill xmlns:a14="http://schemas.microsoft.com/office/drawing/2010/main">
                <a:solidFill>
                  <a:srgbClr val="FFFFB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b="1" dirty="0" smtClean="0"/>
              <a:t>           </a:t>
            </a:r>
            <a:r>
              <a:rPr lang="en-US" b="1" dirty="0" err="1" smtClean="0"/>
              <a:t>Toolchain</a:t>
            </a:r>
            <a:endParaRPr lang="en-US" b="1" smtClean="0"/>
          </a:p>
        </p:txBody>
      </p:sp>
      <p:grpSp>
        <p:nvGrpSpPr>
          <p:cNvPr id="7" name="Group 6"/>
          <p:cNvGrpSpPr/>
          <p:nvPr/>
        </p:nvGrpSpPr>
        <p:grpSpPr>
          <a:xfrm>
            <a:off x="1792288" y="3888482"/>
            <a:ext cx="1574800" cy="1403548"/>
            <a:chOff x="1792288" y="3888482"/>
            <a:chExt cx="1574800" cy="1403548"/>
          </a:xfrm>
        </p:grpSpPr>
        <p:sp>
          <p:nvSpPr>
            <p:cNvPr id="8220" name="Rectangle 5"/>
            <p:cNvSpPr>
              <a:spLocks noChangeArrowheads="1"/>
            </p:cNvSpPr>
            <p:nvPr/>
          </p:nvSpPr>
          <p:spPr bwMode="auto">
            <a:xfrm>
              <a:off x="1836738" y="3888482"/>
              <a:ext cx="1530350" cy="1403548"/>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grpSp>
          <p:nvGrpSpPr>
            <p:cNvPr id="8221" name="Group 6"/>
            <p:cNvGrpSpPr>
              <a:grpSpLocks/>
            </p:cNvGrpSpPr>
            <p:nvPr/>
          </p:nvGrpSpPr>
          <p:grpSpPr bwMode="auto">
            <a:xfrm>
              <a:off x="1792288" y="4037260"/>
              <a:ext cx="1543050" cy="1144587"/>
              <a:chOff x="491" y="1483"/>
              <a:chExt cx="972" cy="721"/>
            </a:xfrm>
          </p:grpSpPr>
          <p:pic>
            <p:nvPicPr>
              <p:cNvPr id="8222"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 y="1483"/>
                <a:ext cx="859"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3" name="Text Box 8"/>
              <p:cNvSpPr txBox="1">
                <a:spLocks noChangeArrowheads="1"/>
              </p:cNvSpPr>
              <p:nvPr/>
            </p:nvSpPr>
            <p:spPr bwMode="auto">
              <a:xfrm>
                <a:off x="491" y="1745"/>
                <a:ext cx="972" cy="459"/>
              </a:xfrm>
              <a:prstGeom prst="rect">
                <a:avLst/>
              </a:prstGeom>
              <a:noFill/>
              <a:ln>
                <a:noFill/>
              </a:ln>
              <a:effectLst/>
              <a:extLst>
                <a:ext uri="{909E8E84-426E-40DD-AFC4-6F175D3DCCD1}">
                  <a14:hiddenFill xmlns:a14="http://schemas.microsoft.com/office/drawing/2010/main">
                    <a:solidFill>
                      <a:srgbClr val="FFFFB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100">
                    <a:solidFill>
                      <a:schemeClr val="tx1"/>
                    </a:solidFill>
                    <a:latin typeface="Swis721 BlkCn BT" pitchFamily="34" charset="0"/>
                    <a:cs typeface="Arial" charset="0"/>
                  </a:defRPr>
                </a:lvl1pPr>
                <a:lvl2pPr marL="742950" indent="-285750" eaLnBrk="0" hangingPunct="0">
                  <a:defRPr sz="2100">
                    <a:solidFill>
                      <a:schemeClr val="tx1"/>
                    </a:solidFill>
                    <a:latin typeface="Swis721 BlkCn BT" pitchFamily="34" charset="0"/>
                    <a:cs typeface="Arial" charset="0"/>
                  </a:defRPr>
                </a:lvl2pPr>
                <a:lvl3pPr marL="1143000" indent="-228600" eaLnBrk="0" hangingPunct="0">
                  <a:defRPr sz="2100">
                    <a:solidFill>
                      <a:schemeClr val="tx1"/>
                    </a:solidFill>
                    <a:latin typeface="Swis721 BlkCn BT" pitchFamily="34" charset="0"/>
                    <a:cs typeface="Arial" charset="0"/>
                  </a:defRPr>
                </a:lvl3pPr>
                <a:lvl4pPr marL="1600200" indent="-228600" eaLnBrk="0" hangingPunct="0">
                  <a:defRPr sz="2100">
                    <a:solidFill>
                      <a:schemeClr val="tx1"/>
                    </a:solidFill>
                    <a:latin typeface="Swis721 BlkCn BT" pitchFamily="34" charset="0"/>
                    <a:cs typeface="Arial" charset="0"/>
                  </a:defRPr>
                </a:lvl4pPr>
                <a:lvl5pPr marL="2057400" indent="-228600" eaLnBrk="0" hangingPunct="0">
                  <a:defRPr sz="2100">
                    <a:solidFill>
                      <a:schemeClr val="tx1"/>
                    </a:solidFill>
                    <a:latin typeface="Swis721 BlkCn BT" pitchFamily="34" charset="0"/>
                    <a:cs typeface="Arial" charset="0"/>
                  </a:defRPr>
                </a:lvl5pPr>
                <a:lvl6pPr marL="2514600" indent="-228600" eaLnBrk="0" fontAlgn="base" hangingPunct="0">
                  <a:spcBef>
                    <a:spcPct val="0"/>
                  </a:spcBef>
                  <a:spcAft>
                    <a:spcPct val="0"/>
                  </a:spcAft>
                  <a:defRPr sz="2100">
                    <a:solidFill>
                      <a:schemeClr val="tx1"/>
                    </a:solidFill>
                    <a:latin typeface="Swis721 BlkCn BT" pitchFamily="34" charset="0"/>
                    <a:cs typeface="Arial" charset="0"/>
                  </a:defRPr>
                </a:lvl6pPr>
                <a:lvl7pPr marL="2971800" indent="-228600" eaLnBrk="0" fontAlgn="base" hangingPunct="0">
                  <a:spcBef>
                    <a:spcPct val="0"/>
                  </a:spcBef>
                  <a:spcAft>
                    <a:spcPct val="0"/>
                  </a:spcAft>
                  <a:defRPr sz="2100">
                    <a:solidFill>
                      <a:schemeClr val="tx1"/>
                    </a:solidFill>
                    <a:latin typeface="Swis721 BlkCn BT" pitchFamily="34" charset="0"/>
                    <a:cs typeface="Arial" charset="0"/>
                  </a:defRPr>
                </a:lvl7pPr>
                <a:lvl8pPr marL="3429000" indent="-228600" eaLnBrk="0" fontAlgn="base" hangingPunct="0">
                  <a:spcBef>
                    <a:spcPct val="0"/>
                  </a:spcBef>
                  <a:spcAft>
                    <a:spcPct val="0"/>
                  </a:spcAft>
                  <a:defRPr sz="2100">
                    <a:solidFill>
                      <a:schemeClr val="tx1"/>
                    </a:solidFill>
                    <a:latin typeface="Swis721 BlkCn BT" pitchFamily="34" charset="0"/>
                    <a:cs typeface="Arial" charset="0"/>
                  </a:defRPr>
                </a:lvl8pPr>
                <a:lvl9pPr marL="3886200" indent="-228600" eaLnBrk="0" fontAlgn="base" hangingPunct="0">
                  <a:spcBef>
                    <a:spcPct val="0"/>
                  </a:spcBef>
                  <a:spcAft>
                    <a:spcPct val="0"/>
                  </a:spcAft>
                  <a:defRPr sz="2100">
                    <a:solidFill>
                      <a:schemeClr val="tx1"/>
                    </a:solidFill>
                    <a:latin typeface="Swis721 BlkCn BT" pitchFamily="34" charset="0"/>
                    <a:cs typeface="Arial" charset="0"/>
                  </a:defRPr>
                </a:lvl9pPr>
              </a:lstStyle>
              <a:p>
                <a:pPr algn="ctr">
                  <a:spcBef>
                    <a:spcPct val="50000"/>
                  </a:spcBef>
                </a:pPr>
                <a:r>
                  <a:rPr lang="en-US" sz="1400" dirty="0">
                    <a:latin typeface="Arial Narrow" pitchFamily="34" charset="0"/>
                    <a:cs typeface="Times New Roman" pitchFamily="18" charset="0"/>
                  </a:rPr>
                  <a:t>Online Testing and Assessment…Powered by </a:t>
                </a:r>
                <a:r>
                  <a:rPr lang="en-US" sz="1400" dirty="0" err="1">
                    <a:latin typeface="Arial Narrow" pitchFamily="34" charset="0"/>
                    <a:cs typeface="Times New Roman" pitchFamily="18" charset="0"/>
                  </a:rPr>
                  <a:t>Maple</a:t>
                </a:r>
                <a:r>
                  <a:rPr lang="en-US" sz="1400" baseline="30000" dirty="0" err="1">
                    <a:latin typeface="Arial Narrow" pitchFamily="34" charset="0"/>
                    <a:cs typeface="Times New Roman" pitchFamily="18" charset="0"/>
                  </a:rPr>
                  <a:t>TM</a:t>
                </a:r>
                <a:endParaRPr lang="en-US" sz="1400" baseline="30000" dirty="0">
                  <a:latin typeface="Arial Narrow" pitchFamily="34" charset="0"/>
                  <a:cs typeface="Times New Roman" pitchFamily="18" charset="0"/>
                </a:endParaRPr>
              </a:p>
            </p:txBody>
          </p:sp>
        </p:grpSp>
      </p:grpSp>
      <p:grpSp>
        <p:nvGrpSpPr>
          <p:cNvPr id="12" name="Group 11"/>
          <p:cNvGrpSpPr/>
          <p:nvPr/>
        </p:nvGrpSpPr>
        <p:grpSpPr>
          <a:xfrm>
            <a:off x="9128125" y="3312418"/>
            <a:ext cx="449263" cy="1979612"/>
            <a:chOff x="9128125" y="3312418"/>
            <a:chExt cx="449263" cy="1979612"/>
          </a:xfrm>
        </p:grpSpPr>
        <p:sp>
          <p:nvSpPr>
            <p:cNvPr id="8212" name="Rectangle 17"/>
            <p:cNvSpPr>
              <a:spLocks noChangeArrowheads="1"/>
            </p:cNvSpPr>
            <p:nvPr/>
          </p:nvSpPr>
          <p:spPr bwMode="auto">
            <a:xfrm>
              <a:off x="9128125" y="3312418"/>
              <a:ext cx="449263" cy="197961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8213" name="Text Box 18"/>
            <p:cNvSpPr txBox="1">
              <a:spLocks noChangeArrowheads="1"/>
            </p:cNvSpPr>
            <p:nvPr/>
          </p:nvSpPr>
          <p:spPr bwMode="auto">
            <a:xfrm rot="5400000">
              <a:off x="8545513" y="4164905"/>
              <a:ext cx="1668462" cy="304800"/>
            </a:xfrm>
            <a:prstGeom prst="rect">
              <a:avLst/>
            </a:prstGeom>
            <a:noFill/>
            <a:ln>
              <a:noFill/>
            </a:ln>
            <a:effectLst/>
            <a:extLst>
              <a:ext uri="{909E8E84-426E-40DD-AFC4-6F175D3DCCD1}">
                <a14:hiddenFill xmlns:a14="http://schemas.microsoft.com/office/drawing/2010/main">
                  <a:solidFill>
                    <a:srgbClr val="FFFFB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100">
                  <a:solidFill>
                    <a:schemeClr val="tx1"/>
                  </a:solidFill>
                  <a:latin typeface="Swis721 BlkCn BT" pitchFamily="34" charset="0"/>
                  <a:cs typeface="Arial" charset="0"/>
                </a:defRPr>
              </a:lvl1pPr>
              <a:lvl2pPr marL="742950" indent="-285750" eaLnBrk="0" hangingPunct="0">
                <a:defRPr sz="2100">
                  <a:solidFill>
                    <a:schemeClr val="tx1"/>
                  </a:solidFill>
                  <a:latin typeface="Swis721 BlkCn BT" pitchFamily="34" charset="0"/>
                  <a:cs typeface="Arial" charset="0"/>
                </a:defRPr>
              </a:lvl2pPr>
              <a:lvl3pPr marL="1143000" indent="-228600" eaLnBrk="0" hangingPunct="0">
                <a:defRPr sz="2100">
                  <a:solidFill>
                    <a:schemeClr val="tx1"/>
                  </a:solidFill>
                  <a:latin typeface="Swis721 BlkCn BT" pitchFamily="34" charset="0"/>
                  <a:cs typeface="Arial" charset="0"/>
                </a:defRPr>
              </a:lvl3pPr>
              <a:lvl4pPr marL="1600200" indent="-228600" eaLnBrk="0" hangingPunct="0">
                <a:defRPr sz="2100">
                  <a:solidFill>
                    <a:schemeClr val="tx1"/>
                  </a:solidFill>
                  <a:latin typeface="Swis721 BlkCn BT" pitchFamily="34" charset="0"/>
                  <a:cs typeface="Arial" charset="0"/>
                </a:defRPr>
              </a:lvl4pPr>
              <a:lvl5pPr marL="2057400" indent="-228600" eaLnBrk="0" hangingPunct="0">
                <a:defRPr sz="2100">
                  <a:solidFill>
                    <a:schemeClr val="tx1"/>
                  </a:solidFill>
                  <a:latin typeface="Swis721 BlkCn BT" pitchFamily="34" charset="0"/>
                  <a:cs typeface="Arial" charset="0"/>
                </a:defRPr>
              </a:lvl5pPr>
              <a:lvl6pPr marL="2514600" indent="-228600" eaLnBrk="0" fontAlgn="base" hangingPunct="0">
                <a:spcBef>
                  <a:spcPct val="0"/>
                </a:spcBef>
                <a:spcAft>
                  <a:spcPct val="0"/>
                </a:spcAft>
                <a:defRPr sz="2100">
                  <a:solidFill>
                    <a:schemeClr val="tx1"/>
                  </a:solidFill>
                  <a:latin typeface="Swis721 BlkCn BT" pitchFamily="34" charset="0"/>
                  <a:cs typeface="Arial" charset="0"/>
                </a:defRPr>
              </a:lvl6pPr>
              <a:lvl7pPr marL="2971800" indent="-228600" eaLnBrk="0" fontAlgn="base" hangingPunct="0">
                <a:spcBef>
                  <a:spcPct val="0"/>
                </a:spcBef>
                <a:spcAft>
                  <a:spcPct val="0"/>
                </a:spcAft>
                <a:defRPr sz="2100">
                  <a:solidFill>
                    <a:schemeClr val="tx1"/>
                  </a:solidFill>
                  <a:latin typeface="Swis721 BlkCn BT" pitchFamily="34" charset="0"/>
                  <a:cs typeface="Arial" charset="0"/>
                </a:defRPr>
              </a:lvl7pPr>
              <a:lvl8pPr marL="3429000" indent="-228600" eaLnBrk="0" fontAlgn="base" hangingPunct="0">
                <a:spcBef>
                  <a:spcPct val="0"/>
                </a:spcBef>
                <a:spcAft>
                  <a:spcPct val="0"/>
                </a:spcAft>
                <a:defRPr sz="2100">
                  <a:solidFill>
                    <a:schemeClr val="tx1"/>
                  </a:solidFill>
                  <a:latin typeface="Swis721 BlkCn BT" pitchFamily="34" charset="0"/>
                  <a:cs typeface="Arial" charset="0"/>
                </a:defRPr>
              </a:lvl8pPr>
              <a:lvl9pPr marL="3886200" indent="-228600" eaLnBrk="0" fontAlgn="base" hangingPunct="0">
                <a:spcBef>
                  <a:spcPct val="0"/>
                </a:spcBef>
                <a:spcAft>
                  <a:spcPct val="0"/>
                </a:spcAft>
                <a:defRPr sz="2100">
                  <a:solidFill>
                    <a:schemeClr val="tx1"/>
                  </a:solidFill>
                  <a:latin typeface="Swis721 BlkCn BT" pitchFamily="34" charset="0"/>
                  <a:cs typeface="Arial" charset="0"/>
                </a:defRPr>
              </a:lvl9pPr>
            </a:lstStyle>
            <a:p>
              <a:pPr algn="ctr"/>
              <a:r>
                <a:rPr lang="en-GB" sz="1400" b="1">
                  <a:latin typeface="Arial Narrow" pitchFamily="34" charset="0"/>
                </a:rPr>
                <a:t>Community Freeware</a:t>
              </a:r>
            </a:p>
          </p:txBody>
        </p:sp>
      </p:grpSp>
      <p:grpSp>
        <p:nvGrpSpPr>
          <p:cNvPr id="8" name="Group 7"/>
          <p:cNvGrpSpPr/>
          <p:nvPr/>
        </p:nvGrpSpPr>
        <p:grpSpPr>
          <a:xfrm>
            <a:off x="3367088" y="3888482"/>
            <a:ext cx="1620837" cy="1403548"/>
            <a:chOff x="3367088" y="3888482"/>
            <a:chExt cx="1620837" cy="1403548"/>
          </a:xfrm>
        </p:grpSpPr>
        <p:sp>
          <p:nvSpPr>
            <p:cNvPr id="8208" name="Rectangle 23"/>
            <p:cNvSpPr>
              <a:spLocks noChangeArrowheads="1"/>
            </p:cNvSpPr>
            <p:nvPr/>
          </p:nvSpPr>
          <p:spPr bwMode="auto">
            <a:xfrm>
              <a:off x="3367088" y="3888482"/>
              <a:ext cx="1620837" cy="1403548"/>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GB" sz="1400">
                <a:latin typeface="Arial Narrow" pitchFamily="34" charset="0"/>
              </a:endParaRPr>
            </a:p>
          </p:txBody>
        </p:sp>
        <p:sp>
          <p:nvSpPr>
            <p:cNvPr id="8210" name="Text Box 25"/>
            <p:cNvSpPr txBox="1">
              <a:spLocks noChangeArrowheads="1"/>
            </p:cNvSpPr>
            <p:nvPr/>
          </p:nvSpPr>
          <p:spPr bwMode="auto">
            <a:xfrm>
              <a:off x="3460750" y="4497635"/>
              <a:ext cx="1362075" cy="425450"/>
            </a:xfrm>
            <a:prstGeom prst="rect">
              <a:avLst/>
            </a:prstGeom>
            <a:noFill/>
            <a:ln>
              <a:noFill/>
            </a:ln>
            <a:effectLst/>
            <a:extLst>
              <a:ext uri="{909E8E84-426E-40DD-AFC4-6F175D3DCCD1}">
                <a14:hiddenFill xmlns:a14="http://schemas.microsoft.com/office/drawing/2010/main">
                  <a:solidFill>
                    <a:srgbClr val="FFFFB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100">
                  <a:solidFill>
                    <a:schemeClr val="tx1"/>
                  </a:solidFill>
                  <a:latin typeface="Swis721 BlkCn BT" pitchFamily="34" charset="0"/>
                  <a:cs typeface="Arial" charset="0"/>
                </a:defRPr>
              </a:lvl1pPr>
              <a:lvl2pPr marL="742950" indent="-285750" eaLnBrk="0" hangingPunct="0">
                <a:defRPr sz="2100">
                  <a:solidFill>
                    <a:schemeClr val="tx1"/>
                  </a:solidFill>
                  <a:latin typeface="Swis721 BlkCn BT" pitchFamily="34" charset="0"/>
                  <a:cs typeface="Arial" charset="0"/>
                </a:defRPr>
              </a:lvl2pPr>
              <a:lvl3pPr marL="1143000" indent="-228600" eaLnBrk="0" hangingPunct="0">
                <a:defRPr sz="2100">
                  <a:solidFill>
                    <a:schemeClr val="tx1"/>
                  </a:solidFill>
                  <a:latin typeface="Swis721 BlkCn BT" pitchFamily="34" charset="0"/>
                  <a:cs typeface="Arial" charset="0"/>
                </a:defRPr>
              </a:lvl3pPr>
              <a:lvl4pPr marL="1600200" indent="-228600" eaLnBrk="0" hangingPunct="0">
                <a:defRPr sz="2100">
                  <a:solidFill>
                    <a:schemeClr val="tx1"/>
                  </a:solidFill>
                  <a:latin typeface="Swis721 BlkCn BT" pitchFamily="34" charset="0"/>
                  <a:cs typeface="Arial" charset="0"/>
                </a:defRPr>
              </a:lvl4pPr>
              <a:lvl5pPr marL="2057400" indent="-228600" eaLnBrk="0" hangingPunct="0">
                <a:defRPr sz="2100">
                  <a:solidFill>
                    <a:schemeClr val="tx1"/>
                  </a:solidFill>
                  <a:latin typeface="Swis721 BlkCn BT" pitchFamily="34" charset="0"/>
                  <a:cs typeface="Arial" charset="0"/>
                </a:defRPr>
              </a:lvl5pPr>
              <a:lvl6pPr marL="2514600" indent="-228600" eaLnBrk="0" fontAlgn="base" hangingPunct="0">
                <a:spcBef>
                  <a:spcPct val="0"/>
                </a:spcBef>
                <a:spcAft>
                  <a:spcPct val="0"/>
                </a:spcAft>
                <a:defRPr sz="2100">
                  <a:solidFill>
                    <a:schemeClr val="tx1"/>
                  </a:solidFill>
                  <a:latin typeface="Swis721 BlkCn BT" pitchFamily="34" charset="0"/>
                  <a:cs typeface="Arial" charset="0"/>
                </a:defRPr>
              </a:lvl6pPr>
              <a:lvl7pPr marL="2971800" indent="-228600" eaLnBrk="0" fontAlgn="base" hangingPunct="0">
                <a:spcBef>
                  <a:spcPct val="0"/>
                </a:spcBef>
                <a:spcAft>
                  <a:spcPct val="0"/>
                </a:spcAft>
                <a:defRPr sz="2100">
                  <a:solidFill>
                    <a:schemeClr val="tx1"/>
                  </a:solidFill>
                  <a:latin typeface="Swis721 BlkCn BT" pitchFamily="34" charset="0"/>
                  <a:cs typeface="Arial" charset="0"/>
                </a:defRPr>
              </a:lvl7pPr>
              <a:lvl8pPr marL="3429000" indent="-228600" eaLnBrk="0" fontAlgn="base" hangingPunct="0">
                <a:spcBef>
                  <a:spcPct val="0"/>
                </a:spcBef>
                <a:spcAft>
                  <a:spcPct val="0"/>
                </a:spcAft>
                <a:defRPr sz="2100">
                  <a:solidFill>
                    <a:schemeClr val="tx1"/>
                  </a:solidFill>
                  <a:latin typeface="Swis721 BlkCn BT" pitchFamily="34" charset="0"/>
                  <a:cs typeface="Arial" charset="0"/>
                </a:defRPr>
              </a:lvl8pPr>
              <a:lvl9pPr marL="3886200" indent="-228600" eaLnBrk="0" fontAlgn="base" hangingPunct="0">
                <a:spcBef>
                  <a:spcPct val="0"/>
                </a:spcBef>
                <a:spcAft>
                  <a:spcPct val="0"/>
                </a:spcAft>
                <a:defRPr sz="2100">
                  <a:solidFill>
                    <a:schemeClr val="tx1"/>
                  </a:solidFill>
                  <a:latin typeface="Swis721 BlkCn BT" pitchFamily="34" charset="0"/>
                  <a:cs typeface="Arial" charset="0"/>
                </a:defRPr>
              </a:lvl9pPr>
            </a:lstStyle>
            <a:p>
              <a:pPr algn="ctr"/>
              <a:r>
                <a:rPr lang="en-GB" sz="1400" dirty="0">
                  <a:latin typeface="Arial Narrow" pitchFamily="34" charset="0"/>
                </a:rPr>
                <a:t>Internet publishing of Maple worksheets</a:t>
              </a:r>
            </a:p>
          </p:txBody>
        </p:sp>
        <p:pic>
          <p:nvPicPr>
            <p:cNvPr id="8211" name="Picture 26" descr="MapleNe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0588" y="4032498"/>
              <a:ext cx="14906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00" name="Picture 43" descr="Maple-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8713" y="13335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7042125" y="3888482"/>
            <a:ext cx="1656000" cy="1403548"/>
            <a:chOff x="7042125" y="3888482"/>
            <a:chExt cx="1656000" cy="1403548"/>
          </a:xfrm>
        </p:grpSpPr>
        <p:sp>
          <p:nvSpPr>
            <p:cNvPr id="8214" name="Rectangle 10"/>
            <p:cNvSpPr>
              <a:spLocks noChangeArrowheads="1"/>
            </p:cNvSpPr>
            <p:nvPr/>
          </p:nvSpPr>
          <p:spPr bwMode="auto">
            <a:xfrm>
              <a:off x="7042125" y="3888482"/>
              <a:ext cx="1656000" cy="1403548"/>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pic>
          <p:nvPicPr>
            <p:cNvPr id="8215" name="Picture 11" descr="MPTS_l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0399" y="4003477"/>
              <a:ext cx="15716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9" name="Picture 15" descr="BImporter_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9189" y="4751115"/>
              <a:ext cx="1150938"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7" name="Picture 35" descr="d:\Users\omer\Maple\Marketing\Product\Toolboxes\GOT\GOT,Logo.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17221" y="5040610"/>
              <a:ext cx="1209675" cy="1651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984445" y="2160290"/>
            <a:ext cx="2123402" cy="1728192"/>
            <a:chOff x="4984445" y="2160290"/>
            <a:chExt cx="2123402" cy="1728192"/>
          </a:xfrm>
        </p:grpSpPr>
        <p:sp>
          <p:nvSpPr>
            <p:cNvPr id="35" name="Rectangle 10"/>
            <p:cNvSpPr>
              <a:spLocks noChangeArrowheads="1"/>
            </p:cNvSpPr>
            <p:nvPr/>
          </p:nvSpPr>
          <p:spPr bwMode="auto">
            <a:xfrm>
              <a:off x="4987924" y="2160290"/>
              <a:ext cx="2052000" cy="1728192"/>
            </a:xfrm>
            <a:prstGeom prst="rect">
              <a:avLst/>
            </a:prstGeom>
            <a:gradFill>
              <a:gsLst>
                <a:gs pos="0">
                  <a:schemeClr val="bg1">
                    <a:lumMod val="85000"/>
                  </a:schemeClr>
                </a:gs>
                <a:gs pos="100000">
                  <a:schemeClr val="bg1"/>
                </a:gs>
              </a:gsLst>
              <a:lin ang="16200000" scaled="0"/>
            </a:gradFill>
            <a:ln w="9525">
              <a:solidFill>
                <a:schemeClr val="tx1"/>
              </a:solidFill>
              <a:miter lim="800000"/>
              <a:headEnd/>
              <a:tailEnd/>
            </a:ln>
            <a:effectLst/>
          </p:spPr>
          <p:txBody>
            <a:bodyPr wrap="none" anchor="ctr"/>
            <a:lstStyle/>
            <a:p>
              <a:endParaRPr lang="he-IL" sz="1600" dirty="0">
                <a:latin typeface="CorpoSMed" pitchFamily="2" charset="0"/>
              </a:endParaRPr>
            </a:p>
          </p:txBody>
        </p:sp>
        <p:sp>
          <p:nvSpPr>
            <p:cNvPr id="4" name="TextBox 3"/>
            <p:cNvSpPr txBox="1"/>
            <p:nvPr/>
          </p:nvSpPr>
          <p:spPr>
            <a:xfrm>
              <a:off x="5002731" y="2176641"/>
              <a:ext cx="898516" cy="276999"/>
            </a:xfrm>
            <a:prstGeom prst="rect">
              <a:avLst/>
            </a:prstGeom>
            <a:noFill/>
          </p:spPr>
          <p:txBody>
            <a:bodyPr wrap="none" rtlCol="0">
              <a:spAutoFit/>
            </a:bodyPr>
            <a:lstStyle/>
            <a:p>
              <a:r>
                <a:rPr lang="en-US" sz="1200" dirty="0" smtClean="0">
                  <a:latin typeface="CorpoSMed" pitchFamily="2" charset="0"/>
                </a:rPr>
                <a:t>Tire Library</a:t>
              </a:r>
              <a:endParaRPr lang="he-IL" sz="1200" dirty="0" smtClean="0">
                <a:latin typeface="CorpoSMed" pitchFamily="2" charset="0"/>
              </a:endParaRPr>
            </a:p>
          </p:txBody>
        </p:sp>
        <p:sp>
          <p:nvSpPr>
            <p:cNvPr id="42" name="TextBox 41"/>
            <p:cNvSpPr txBox="1"/>
            <p:nvPr/>
          </p:nvSpPr>
          <p:spPr>
            <a:xfrm>
              <a:off x="4984445" y="2477443"/>
              <a:ext cx="1985095" cy="276999"/>
            </a:xfrm>
            <a:prstGeom prst="rect">
              <a:avLst/>
            </a:prstGeom>
            <a:noFill/>
          </p:spPr>
          <p:txBody>
            <a:bodyPr wrap="none" rtlCol="0">
              <a:spAutoFit/>
            </a:bodyPr>
            <a:lstStyle/>
            <a:p>
              <a:r>
                <a:rPr lang="en-US" sz="1200" dirty="0" smtClean="0">
                  <a:latin typeface="CorpoSMed" pitchFamily="2" charset="0"/>
                </a:rPr>
                <a:t>Driveline Component Library</a:t>
              </a:r>
              <a:endParaRPr lang="he-IL" sz="1200" dirty="0" smtClean="0">
                <a:latin typeface="CorpoSMed" pitchFamily="2" charset="0"/>
              </a:endParaRPr>
            </a:p>
          </p:txBody>
        </p:sp>
        <p:sp>
          <p:nvSpPr>
            <p:cNvPr id="43" name="TextBox 42"/>
            <p:cNvSpPr txBox="1"/>
            <p:nvPr/>
          </p:nvSpPr>
          <p:spPr>
            <a:xfrm>
              <a:off x="5002731" y="2791628"/>
              <a:ext cx="1506631" cy="276999"/>
            </a:xfrm>
            <a:prstGeom prst="rect">
              <a:avLst/>
            </a:prstGeom>
            <a:noFill/>
          </p:spPr>
          <p:txBody>
            <a:bodyPr wrap="none" rtlCol="0">
              <a:spAutoFit/>
            </a:bodyPr>
            <a:lstStyle/>
            <a:p>
              <a:r>
                <a:rPr lang="en-US" sz="1200" dirty="0" smtClean="0">
                  <a:latin typeface="CorpoSMed" pitchFamily="2" charset="0"/>
                </a:rPr>
                <a:t>Connector (Simulink)</a:t>
              </a:r>
              <a:endParaRPr lang="he-IL" sz="1200" dirty="0" smtClean="0">
                <a:latin typeface="CorpoSMed" pitchFamily="2" charset="0"/>
              </a:endParaRPr>
            </a:p>
          </p:txBody>
        </p:sp>
        <p:sp>
          <p:nvSpPr>
            <p:cNvPr id="44" name="TextBox 43"/>
            <p:cNvSpPr txBox="1"/>
            <p:nvPr/>
          </p:nvSpPr>
          <p:spPr>
            <a:xfrm>
              <a:off x="4984445" y="3099405"/>
              <a:ext cx="2123402" cy="276999"/>
            </a:xfrm>
            <a:prstGeom prst="rect">
              <a:avLst/>
            </a:prstGeom>
            <a:noFill/>
          </p:spPr>
          <p:txBody>
            <a:bodyPr wrap="none" rtlCol="0">
              <a:spAutoFit/>
            </a:bodyPr>
            <a:lstStyle/>
            <a:p>
              <a:r>
                <a:rPr lang="en-US" sz="1200" dirty="0" err="1" smtClean="0">
                  <a:latin typeface="CorpoSMed" pitchFamily="2" charset="0"/>
                </a:rPr>
                <a:t>LabVIEW</a:t>
              </a:r>
              <a:r>
                <a:rPr lang="en-US" sz="1200" dirty="0" smtClean="0">
                  <a:latin typeface="CorpoSMed" pitchFamily="2" charset="0"/>
                </a:rPr>
                <a:t> &amp; </a:t>
              </a:r>
              <a:r>
                <a:rPr lang="en-US" sz="1200" dirty="0" err="1" smtClean="0">
                  <a:latin typeface="CorpoSMed" pitchFamily="2" charset="0"/>
                </a:rPr>
                <a:t>Veristand</a:t>
              </a:r>
              <a:r>
                <a:rPr lang="en-US" sz="1200" dirty="0" smtClean="0">
                  <a:latin typeface="CorpoSMed" pitchFamily="2" charset="0"/>
                </a:rPr>
                <a:t> NI Conn.</a:t>
              </a:r>
              <a:endParaRPr lang="he-IL" sz="1200" dirty="0" smtClean="0">
                <a:latin typeface="CorpoSMed" pitchFamily="2" charset="0"/>
              </a:endParaRPr>
            </a:p>
          </p:txBody>
        </p:sp>
        <p:sp>
          <p:nvSpPr>
            <p:cNvPr id="45" name="TextBox 44"/>
            <p:cNvSpPr txBox="1"/>
            <p:nvPr/>
          </p:nvSpPr>
          <p:spPr>
            <a:xfrm>
              <a:off x="4984445" y="3380204"/>
              <a:ext cx="1806392" cy="276999"/>
            </a:xfrm>
            <a:prstGeom prst="rect">
              <a:avLst/>
            </a:prstGeom>
            <a:noFill/>
          </p:spPr>
          <p:txBody>
            <a:bodyPr wrap="none" rtlCol="0">
              <a:spAutoFit/>
            </a:bodyPr>
            <a:lstStyle/>
            <a:p>
              <a:r>
                <a:rPr lang="en-US" sz="1200" dirty="0" smtClean="0">
                  <a:latin typeface="CorpoSMed" pitchFamily="2" charset="0"/>
                </a:rPr>
                <a:t>MFI Connector (</a:t>
              </a:r>
              <a:r>
                <a:rPr lang="en-US" sz="1200" dirty="0" err="1" smtClean="0">
                  <a:latin typeface="CorpoSMed" pitchFamily="2" charset="0"/>
                </a:rPr>
                <a:t>Modelica</a:t>
              </a:r>
              <a:r>
                <a:rPr lang="en-US" sz="1200" dirty="0" smtClean="0">
                  <a:latin typeface="CorpoSMed" pitchFamily="2" charset="0"/>
                </a:rPr>
                <a:t>)</a:t>
              </a:r>
              <a:endParaRPr lang="he-IL" sz="1200" dirty="0" smtClean="0">
                <a:latin typeface="CorpoSMed" pitchFamily="2" charset="0"/>
              </a:endParaRPr>
            </a:p>
          </p:txBody>
        </p:sp>
        <p:sp>
          <p:nvSpPr>
            <p:cNvPr id="46" name="TextBox 45"/>
            <p:cNvSpPr txBox="1"/>
            <p:nvPr/>
          </p:nvSpPr>
          <p:spPr>
            <a:xfrm>
              <a:off x="4987999" y="3609975"/>
              <a:ext cx="300082" cy="276999"/>
            </a:xfrm>
            <a:prstGeom prst="rect">
              <a:avLst/>
            </a:prstGeom>
            <a:noFill/>
          </p:spPr>
          <p:txBody>
            <a:bodyPr wrap="none" rtlCol="0">
              <a:spAutoFit/>
            </a:bodyPr>
            <a:lstStyle/>
            <a:p>
              <a:r>
                <a:rPr lang="en-US" sz="1200" dirty="0" smtClean="0">
                  <a:latin typeface="CorpoSMed" pitchFamily="2" charset="0"/>
                </a:rPr>
                <a:t>…</a:t>
              </a:r>
              <a:endParaRPr lang="he-IL" sz="1200" dirty="0" smtClean="0">
                <a:latin typeface="CorpoSMed" pitchFamily="2" charset="0"/>
              </a:endParaRPr>
            </a:p>
          </p:txBody>
        </p:sp>
      </p:grpSp>
      <p:grpSp>
        <p:nvGrpSpPr>
          <p:cNvPr id="11" name="Group 10"/>
          <p:cNvGrpSpPr/>
          <p:nvPr/>
        </p:nvGrpSpPr>
        <p:grpSpPr>
          <a:xfrm>
            <a:off x="8680450" y="3312418"/>
            <a:ext cx="449263" cy="1979612"/>
            <a:chOff x="8680450" y="3312418"/>
            <a:chExt cx="449263" cy="1979612"/>
          </a:xfrm>
        </p:grpSpPr>
        <p:sp>
          <p:nvSpPr>
            <p:cNvPr id="8206" name="Rectangle 28"/>
            <p:cNvSpPr>
              <a:spLocks noChangeArrowheads="1"/>
            </p:cNvSpPr>
            <p:nvPr/>
          </p:nvSpPr>
          <p:spPr bwMode="auto">
            <a:xfrm>
              <a:off x="8680450" y="3312418"/>
              <a:ext cx="449263" cy="197961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e-IL"/>
            </a:p>
          </p:txBody>
        </p:sp>
        <p:sp>
          <p:nvSpPr>
            <p:cNvPr id="8207" name="Text Box 29"/>
            <p:cNvSpPr txBox="1">
              <a:spLocks noChangeArrowheads="1"/>
            </p:cNvSpPr>
            <p:nvPr/>
          </p:nvSpPr>
          <p:spPr bwMode="auto">
            <a:xfrm rot="5400000">
              <a:off x="8150225" y="4155380"/>
              <a:ext cx="1527175" cy="304800"/>
            </a:xfrm>
            <a:prstGeom prst="rect">
              <a:avLst/>
            </a:prstGeom>
            <a:noFill/>
            <a:ln>
              <a:noFill/>
            </a:ln>
            <a:effectLst/>
            <a:extLst>
              <a:ext uri="{909E8E84-426E-40DD-AFC4-6F175D3DCCD1}">
                <a14:hiddenFill xmlns:a14="http://schemas.microsoft.com/office/drawing/2010/main">
                  <a:solidFill>
                    <a:srgbClr val="FFFFB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100">
                  <a:solidFill>
                    <a:schemeClr val="tx1"/>
                  </a:solidFill>
                  <a:latin typeface="Swis721 BlkCn BT" pitchFamily="34" charset="0"/>
                  <a:cs typeface="Arial" charset="0"/>
                </a:defRPr>
              </a:lvl1pPr>
              <a:lvl2pPr marL="742950" indent="-285750" eaLnBrk="0" hangingPunct="0">
                <a:defRPr sz="2100">
                  <a:solidFill>
                    <a:schemeClr val="tx1"/>
                  </a:solidFill>
                  <a:latin typeface="Swis721 BlkCn BT" pitchFamily="34" charset="0"/>
                  <a:cs typeface="Arial" charset="0"/>
                </a:defRPr>
              </a:lvl2pPr>
              <a:lvl3pPr marL="1143000" indent="-228600" eaLnBrk="0" hangingPunct="0">
                <a:defRPr sz="2100">
                  <a:solidFill>
                    <a:schemeClr val="tx1"/>
                  </a:solidFill>
                  <a:latin typeface="Swis721 BlkCn BT" pitchFamily="34" charset="0"/>
                  <a:cs typeface="Arial" charset="0"/>
                </a:defRPr>
              </a:lvl3pPr>
              <a:lvl4pPr marL="1600200" indent="-228600" eaLnBrk="0" hangingPunct="0">
                <a:defRPr sz="2100">
                  <a:solidFill>
                    <a:schemeClr val="tx1"/>
                  </a:solidFill>
                  <a:latin typeface="Swis721 BlkCn BT" pitchFamily="34" charset="0"/>
                  <a:cs typeface="Arial" charset="0"/>
                </a:defRPr>
              </a:lvl4pPr>
              <a:lvl5pPr marL="2057400" indent="-228600" eaLnBrk="0" hangingPunct="0">
                <a:defRPr sz="2100">
                  <a:solidFill>
                    <a:schemeClr val="tx1"/>
                  </a:solidFill>
                  <a:latin typeface="Swis721 BlkCn BT" pitchFamily="34" charset="0"/>
                  <a:cs typeface="Arial" charset="0"/>
                </a:defRPr>
              </a:lvl5pPr>
              <a:lvl6pPr marL="2514600" indent="-228600" eaLnBrk="0" fontAlgn="base" hangingPunct="0">
                <a:spcBef>
                  <a:spcPct val="0"/>
                </a:spcBef>
                <a:spcAft>
                  <a:spcPct val="0"/>
                </a:spcAft>
                <a:defRPr sz="2100">
                  <a:solidFill>
                    <a:schemeClr val="tx1"/>
                  </a:solidFill>
                  <a:latin typeface="Swis721 BlkCn BT" pitchFamily="34" charset="0"/>
                  <a:cs typeface="Arial" charset="0"/>
                </a:defRPr>
              </a:lvl6pPr>
              <a:lvl7pPr marL="2971800" indent="-228600" eaLnBrk="0" fontAlgn="base" hangingPunct="0">
                <a:spcBef>
                  <a:spcPct val="0"/>
                </a:spcBef>
                <a:spcAft>
                  <a:spcPct val="0"/>
                </a:spcAft>
                <a:defRPr sz="2100">
                  <a:solidFill>
                    <a:schemeClr val="tx1"/>
                  </a:solidFill>
                  <a:latin typeface="Swis721 BlkCn BT" pitchFamily="34" charset="0"/>
                  <a:cs typeface="Arial" charset="0"/>
                </a:defRPr>
              </a:lvl7pPr>
              <a:lvl8pPr marL="3429000" indent="-228600" eaLnBrk="0" fontAlgn="base" hangingPunct="0">
                <a:spcBef>
                  <a:spcPct val="0"/>
                </a:spcBef>
                <a:spcAft>
                  <a:spcPct val="0"/>
                </a:spcAft>
                <a:defRPr sz="2100">
                  <a:solidFill>
                    <a:schemeClr val="tx1"/>
                  </a:solidFill>
                  <a:latin typeface="Swis721 BlkCn BT" pitchFamily="34" charset="0"/>
                  <a:cs typeface="Arial" charset="0"/>
                </a:defRPr>
              </a:lvl8pPr>
              <a:lvl9pPr marL="3886200" indent="-228600" eaLnBrk="0" fontAlgn="base" hangingPunct="0">
                <a:spcBef>
                  <a:spcPct val="0"/>
                </a:spcBef>
                <a:spcAft>
                  <a:spcPct val="0"/>
                </a:spcAft>
                <a:defRPr sz="2100">
                  <a:solidFill>
                    <a:schemeClr val="tx1"/>
                  </a:solidFill>
                  <a:latin typeface="Swis721 BlkCn BT" pitchFamily="34" charset="0"/>
                  <a:cs typeface="Arial" charset="0"/>
                </a:defRPr>
              </a:lvl9pPr>
            </a:lstStyle>
            <a:p>
              <a:pPr algn="ctr"/>
              <a:r>
                <a:rPr lang="en-GB" sz="1400" b="1">
                  <a:latin typeface="Arial Narrow" pitchFamily="34" charset="0"/>
                </a:rPr>
                <a:t>3</a:t>
              </a:r>
              <a:r>
                <a:rPr lang="en-GB" sz="1400" b="1" baseline="30000">
                  <a:latin typeface="Arial Narrow" pitchFamily="34" charset="0"/>
                </a:rPr>
                <a:t>rd</a:t>
              </a:r>
              <a:r>
                <a:rPr lang="en-GB" sz="1400" b="1">
                  <a:latin typeface="Arial Narrow" pitchFamily="34" charset="0"/>
                </a:rPr>
                <a:t> party Toolboxes</a:t>
              </a:r>
            </a:p>
          </p:txBody>
        </p:sp>
      </p:grpSp>
      <p:grpSp>
        <p:nvGrpSpPr>
          <p:cNvPr id="13" name="Group 12"/>
          <p:cNvGrpSpPr/>
          <p:nvPr/>
        </p:nvGrpSpPr>
        <p:grpSpPr>
          <a:xfrm>
            <a:off x="1836738" y="5292030"/>
            <a:ext cx="7740650" cy="809625"/>
            <a:chOff x="1836738" y="5292030"/>
            <a:chExt cx="7740650" cy="809625"/>
          </a:xfrm>
        </p:grpSpPr>
        <p:sp>
          <p:nvSpPr>
            <p:cNvPr id="8201" name="Rectangle 20"/>
            <p:cNvSpPr>
              <a:spLocks noChangeArrowheads="1"/>
            </p:cNvSpPr>
            <p:nvPr/>
          </p:nvSpPr>
          <p:spPr bwMode="auto">
            <a:xfrm>
              <a:off x="1836738" y="5292030"/>
              <a:ext cx="7740650" cy="8096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00" tIns="0" rIns="0" bIns="0" anchor="ctr"/>
            <a:lstStyle/>
            <a:p>
              <a:pPr algn="ctr" eaLnBrk="0" hangingPunct="0"/>
              <a:r>
                <a:rPr lang="en-GB" sz="2400" dirty="0" smtClean="0">
                  <a:latin typeface="Arial Black" pitchFamily="34" charset="0"/>
                </a:rPr>
                <a:t>, the basic product and </a:t>
              </a:r>
              <a:r>
                <a:rPr lang="en-GB" sz="2400" dirty="0">
                  <a:latin typeface="Arial Black" pitchFamily="34" charset="0"/>
                </a:rPr>
                <a:t>the engine</a:t>
              </a:r>
            </a:p>
          </p:txBody>
        </p:sp>
        <p:pic>
          <p:nvPicPr>
            <p:cNvPr id="4099" name="Picture 3" descr="d:\Users\omer\Maple\Product\Maple\M18\Maple_18_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40474" y="5504967"/>
              <a:ext cx="1580299" cy="50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4986337" y="3888482"/>
            <a:ext cx="2052000" cy="1403548"/>
            <a:chOff x="4986337" y="3888482"/>
            <a:chExt cx="2052000" cy="1403548"/>
          </a:xfrm>
        </p:grpSpPr>
        <p:sp>
          <p:nvSpPr>
            <p:cNvPr id="8204" name="Rectangle 30"/>
            <p:cNvSpPr>
              <a:spLocks noChangeArrowheads="1"/>
            </p:cNvSpPr>
            <p:nvPr/>
          </p:nvSpPr>
          <p:spPr bwMode="auto">
            <a:xfrm>
              <a:off x="4986337" y="3888482"/>
              <a:ext cx="2052000" cy="1403548"/>
            </a:xfrm>
            <a:prstGeom prst="rect">
              <a:avLst/>
            </a:prstGeom>
            <a:gradFill rotWithShape="1">
              <a:gsLst>
                <a:gs pos="0">
                  <a:srgbClr val="DDDDDD"/>
                </a:gs>
                <a:gs pos="100000">
                  <a:schemeClr val="bg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GB" sz="1400" u="sng">
                <a:latin typeface="Arial Narrow" pitchFamily="34" charset="0"/>
              </a:endParaRPr>
            </a:p>
          </p:txBody>
        </p:sp>
        <p:sp>
          <p:nvSpPr>
            <p:cNvPr id="36" name="Text Box 25"/>
            <p:cNvSpPr txBox="1">
              <a:spLocks noChangeArrowheads="1"/>
            </p:cNvSpPr>
            <p:nvPr/>
          </p:nvSpPr>
          <p:spPr bwMode="auto">
            <a:xfrm>
              <a:off x="5304786" y="4680570"/>
              <a:ext cx="1362075" cy="215444"/>
            </a:xfrm>
            <a:prstGeom prst="rect">
              <a:avLst/>
            </a:prstGeom>
            <a:noFill/>
            <a:ln>
              <a:noFill/>
            </a:ln>
            <a:effectLst/>
            <a:extLst>
              <a:ext uri="{909E8E84-426E-40DD-AFC4-6F175D3DCCD1}">
                <a14:hiddenFill xmlns:a14="http://schemas.microsoft.com/office/drawing/2010/main">
                  <a:solidFill>
                    <a:srgbClr val="FFFFB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100">
                  <a:solidFill>
                    <a:schemeClr val="tx1"/>
                  </a:solidFill>
                  <a:latin typeface="Swis721 BlkCn BT" pitchFamily="34" charset="0"/>
                  <a:cs typeface="Arial" charset="0"/>
                </a:defRPr>
              </a:lvl1pPr>
              <a:lvl2pPr marL="742950" indent="-285750" eaLnBrk="0" hangingPunct="0">
                <a:defRPr sz="2100">
                  <a:solidFill>
                    <a:schemeClr val="tx1"/>
                  </a:solidFill>
                  <a:latin typeface="Swis721 BlkCn BT" pitchFamily="34" charset="0"/>
                  <a:cs typeface="Arial" charset="0"/>
                </a:defRPr>
              </a:lvl2pPr>
              <a:lvl3pPr marL="1143000" indent="-228600" eaLnBrk="0" hangingPunct="0">
                <a:defRPr sz="2100">
                  <a:solidFill>
                    <a:schemeClr val="tx1"/>
                  </a:solidFill>
                  <a:latin typeface="Swis721 BlkCn BT" pitchFamily="34" charset="0"/>
                  <a:cs typeface="Arial" charset="0"/>
                </a:defRPr>
              </a:lvl3pPr>
              <a:lvl4pPr marL="1600200" indent="-228600" eaLnBrk="0" hangingPunct="0">
                <a:defRPr sz="2100">
                  <a:solidFill>
                    <a:schemeClr val="tx1"/>
                  </a:solidFill>
                  <a:latin typeface="Swis721 BlkCn BT" pitchFamily="34" charset="0"/>
                  <a:cs typeface="Arial" charset="0"/>
                </a:defRPr>
              </a:lvl4pPr>
              <a:lvl5pPr marL="2057400" indent="-228600" eaLnBrk="0" hangingPunct="0">
                <a:defRPr sz="2100">
                  <a:solidFill>
                    <a:schemeClr val="tx1"/>
                  </a:solidFill>
                  <a:latin typeface="Swis721 BlkCn BT" pitchFamily="34" charset="0"/>
                  <a:cs typeface="Arial" charset="0"/>
                </a:defRPr>
              </a:lvl5pPr>
              <a:lvl6pPr marL="2514600" indent="-228600" eaLnBrk="0" fontAlgn="base" hangingPunct="0">
                <a:spcBef>
                  <a:spcPct val="0"/>
                </a:spcBef>
                <a:spcAft>
                  <a:spcPct val="0"/>
                </a:spcAft>
                <a:defRPr sz="2100">
                  <a:solidFill>
                    <a:schemeClr val="tx1"/>
                  </a:solidFill>
                  <a:latin typeface="Swis721 BlkCn BT" pitchFamily="34" charset="0"/>
                  <a:cs typeface="Arial" charset="0"/>
                </a:defRPr>
              </a:lvl6pPr>
              <a:lvl7pPr marL="2971800" indent="-228600" eaLnBrk="0" fontAlgn="base" hangingPunct="0">
                <a:spcBef>
                  <a:spcPct val="0"/>
                </a:spcBef>
                <a:spcAft>
                  <a:spcPct val="0"/>
                </a:spcAft>
                <a:defRPr sz="2100">
                  <a:solidFill>
                    <a:schemeClr val="tx1"/>
                  </a:solidFill>
                  <a:latin typeface="Swis721 BlkCn BT" pitchFamily="34" charset="0"/>
                  <a:cs typeface="Arial" charset="0"/>
                </a:defRPr>
              </a:lvl7pPr>
              <a:lvl8pPr marL="3429000" indent="-228600" eaLnBrk="0" fontAlgn="base" hangingPunct="0">
                <a:spcBef>
                  <a:spcPct val="0"/>
                </a:spcBef>
                <a:spcAft>
                  <a:spcPct val="0"/>
                </a:spcAft>
                <a:defRPr sz="2100">
                  <a:solidFill>
                    <a:schemeClr val="tx1"/>
                  </a:solidFill>
                  <a:latin typeface="Swis721 BlkCn BT" pitchFamily="34" charset="0"/>
                  <a:cs typeface="Arial" charset="0"/>
                </a:defRPr>
              </a:lvl8pPr>
              <a:lvl9pPr marL="3886200" indent="-228600" eaLnBrk="0" fontAlgn="base" hangingPunct="0">
                <a:spcBef>
                  <a:spcPct val="0"/>
                </a:spcBef>
                <a:spcAft>
                  <a:spcPct val="0"/>
                </a:spcAft>
                <a:defRPr sz="2100">
                  <a:solidFill>
                    <a:schemeClr val="tx1"/>
                  </a:solidFill>
                  <a:latin typeface="Swis721 BlkCn BT" pitchFamily="34" charset="0"/>
                  <a:cs typeface="Arial" charset="0"/>
                </a:defRPr>
              </a:lvl9pPr>
            </a:lstStyle>
            <a:p>
              <a:pPr algn="ctr"/>
              <a:r>
                <a:rPr lang="en-GB" sz="1400" dirty="0" smtClean="0">
                  <a:latin typeface="Arial Narrow" pitchFamily="34" charset="0"/>
                </a:rPr>
                <a:t>Physical Modelling</a:t>
              </a:r>
              <a:endParaRPr lang="en-GB" sz="1400" dirty="0">
                <a:latin typeface="Arial Narrow" pitchFamily="34" charset="0"/>
              </a:endParaRPr>
            </a:p>
          </p:txBody>
        </p:sp>
        <p:pic>
          <p:nvPicPr>
            <p:cNvPr id="4100" name="Picture 4" descr="d:\Users\omer\Maple\Product\MapleSim\MSim_6.4\MSim_6.4_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56981" y="3960490"/>
              <a:ext cx="1498092" cy="61569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ctrTitle"/>
          </p:nvPr>
        </p:nvSpPr>
        <p:spPr/>
        <p:txBody>
          <a:bodyPr/>
          <a:lstStyle/>
          <a:p>
            <a:pPr eaLnBrk="1" hangingPunct="1"/>
            <a:r>
              <a:rPr lang="en-US" sz="6600" smtClean="0">
                <a:solidFill>
                  <a:schemeClr val="tx1"/>
                </a:solidFill>
              </a:rPr>
              <a:t>Why           ?</a:t>
            </a:r>
          </a:p>
        </p:txBody>
      </p:sp>
      <p:sp>
        <p:nvSpPr>
          <p:cNvPr id="9219" name="Rectangle 7"/>
          <p:cNvSpPr>
            <a:spLocks noGrp="1" noChangeArrowheads="1"/>
          </p:cNvSpPr>
          <p:nvPr>
            <p:ph type="subTitle" idx="1"/>
          </p:nvPr>
        </p:nvSpPr>
        <p:spPr/>
        <p:txBody>
          <a:bodyPr/>
          <a:lstStyle/>
          <a:p>
            <a:pPr>
              <a:spcBef>
                <a:spcPct val="0"/>
              </a:spcBef>
            </a:pPr>
            <a:r>
              <a:rPr lang="en-US" smtClean="0"/>
              <a:t>Key Features</a:t>
            </a:r>
          </a:p>
        </p:txBody>
      </p:sp>
      <p:pic>
        <p:nvPicPr>
          <p:cNvPr id="9220" name="Picture 8" descr="Maple-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4638" y="2697163"/>
            <a:ext cx="2062162"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a:t>Increased Productivity</a:t>
            </a:r>
            <a:endParaRPr lang="en-US" dirty="0" smtClean="0"/>
          </a:p>
        </p:txBody>
      </p:sp>
      <p:sp>
        <p:nvSpPr>
          <p:cNvPr id="16388" name="Rectangle 4"/>
          <p:cNvSpPr>
            <a:spLocks noChangeArrowheads="1"/>
          </p:cNvSpPr>
          <p:nvPr/>
        </p:nvSpPr>
        <p:spPr bwMode="auto">
          <a:xfrm>
            <a:off x="533400" y="2305050"/>
            <a:ext cx="4651375"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spcBef>
                <a:spcPct val="100000"/>
              </a:spcBef>
              <a:buFontTx/>
              <a:buChar char="–"/>
            </a:pPr>
            <a:r>
              <a:rPr lang="en-US" sz="2400" dirty="0"/>
              <a:t>Major Time </a:t>
            </a:r>
            <a:r>
              <a:rPr lang="en-US" sz="2400" dirty="0" smtClean="0"/>
              <a:t>Saving</a:t>
            </a:r>
            <a:endParaRPr lang="en-US" sz="2400" dirty="0"/>
          </a:p>
        </p:txBody>
      </p:sp>
      <p:sp>
        <p:nvSpPr>
          <p:cNvPr id="16389" name="Text Box 5"/>
          <p:cNvSpPr txBox="1">
            <a:spLocks noChangeArrowheads="1"/>
          </p:cNvSpPr>
          <p:nvPr/>
        </p:nvSpPr>
        <p:spPr bwMode="auto">
          <a:xfrm>
            <a:off x="5761038" y="2081213"/>
            <a:ext cx="4320479" cy="125888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100">
                <a:solidFill>
                  <a:schemeClr val="tx1"/>
                </a:solidFill>
                <a:latin typeface="Swis721 BlkCn BT" pitchFamily="34" charset="0"/>
                <a:cs typeface="Arial" charset="0"/>
              </a:defRPr>
            </a:lvl1pPr>
            <a:lvl2pPr marL="742950" indent="-285750" eaLnBrk="0" hangingPunct="0">
              <a:defRPr sz="2100">
                <a:solidFill>
                  <a:schemeClr val="tx1"/>
                </a:solidFill>
                <a:latin typeface="Swis721 BlkCn BT" pitchFamily="34" charset="0"/>
                <a:cs typeface="Arial" charset="0"/>
              </a:defRPr>
            </a:lvl2pPr>
            <a:lvl3pPr marL="1143000" indent="-228600" eaLnBrk="0" hangingPunct="0">
              <a:defRPr sz="2100">
                <a:solidFill>
                  <a:schemeClr val="tx1"/>
                </a:solidFill>
                <a:latin typeface="Swis721 BlkCn BT" pitchFamily="34" charset="0"/>
                <a:cs typeface="Arial" charset="0"/>
              </a:defRPr>
            </a:lvl3pPr>
            <a:lvl4pPr marL="1600200" indent="-228600" eaLnBrk="0" hangingPunct="0">
              <a:defRPr sz="2100">
                <a:solidFill>
                  <a:schemeClr val="tx1"/>
                </a:solidFill>
                <a:latin typeface="Swis721 BlkCn BT" pitchFamily="34" charset="0"/>
                <a:cs typeface="Arial" charset="0"/>
              </a:defRPr>
            </a:lvl4pPr>
            <a:lvl5pPr marL="2057400" indent="-228600" eaLnBrk="0" hangingPunct="0">
              <a:defRPr sz="2100">
                <a:solidFill>
                  <a:schemeClr val="tx1"/>
                </a:solidFill>
                <a:latin typeface="Swis721 BlkCn BT" pitchFamily="34" charset="0"/>
                <a:cs typeface="Arial" charset="0"/>
              </a:defRPr>
            </a:lvl5pPr>
            <a:lvl6pPr marL="2514600" indent="-228600" eaLnBrk="0" fontAlgn="base" hangingPunct="0">
              <a:spcBef>
                <a:spcPct val="0"/>
              </a:spcBef>
              <a:spcAft>
                <a:spcPct val="0"/>
              </a:spcAft>
              <a:defRPr sz="2100">
                <a:solidFill>
                  <a:schemeClr val="tx1"/>
                </a:solidFill>
                <a:latin typeface="Swis721 BlkCn BT" pitchFamily="34" charset="0"/>
                <a:cs typeface="Arial" charset="0"/>
              </a:defRPr>
            </a:lvl6pPr>
            <a:lvl7pPr marL="2971800" indent="-228600" eaLnBrk="0" fontAlgn="base" hangingPunct="0">
              <a:spcBef>
                <a:spcPct val="0"/>
              </a:spcBef>
              <a:spcAft>
                <a:spcPct val="0"/>
              </a:spcAft>
              <a:defRPr sz="2100">
                <a:solidFill>
                  <a:schemeClr val="tx1"/>
                </a:solidFill>
                <a:latin typeface="Swis721 BlkCn BT" pitchFamily="34" charset="0"/>
                <a:cs typeface="Arial" charset="0"/>
              </a:defRPr>
            </a:lvl7pPr>
            <a:lvl8pPr marL="3429000" indent="-228600" eaLnBrk="0" fontAlgn="base" hangingPunct="0">
              <a:spcBef>
                <a:spcPct val="0"/>
              </a:spcBef>
              <a:spcAft>
                <a:spcPct val="0"/>
              </a:spcAft>
              <a:defRPr sz="2100">
                <a:solidFill>
                  <a:schemeClr val="tx1"/>
                </a:solidFill>
                <a:latin typeface="Swis721 BlkCn BT" pitchFamily="34" charset="0"/>
                <a:cs typeface="Arial" charset="0"/>
              </a:defRPr>
            </a:lvl8pPr>
            <a:lvl9pPr marL="3886200" indent="-228600" eaLnBrk="0" fontAlgn="base" hangingPunct="0">
              <a:spcBef>
                <a:spcPct val="0"/>
              </a:spcBef>
              <a:spcAft>
                <a:spcPct val="0"/>
              </a:spcAft>
              <a:defRPr sz="2100">
                <a:solidFill>
                  <a:schemeClr val="tx1"/>
                </a:solidFill>
                <a:latin typeface="Swis721 BlkCn BT" pitchFamily="34" charset="0"/>
                <a:cs typeface="Arial" charset="0"/>
              </a:defRPr>
            </a:lvl9pPr>
          </a:lstStyle>
          <a:p>
            <a:pPr algn="just">
              <a:spcBef>
                <a:spcPct val="50000"/>
              </a:spcBef>
            </a:pPr>
            <a:r>
              <a:rPr lang="en-US" sz="1600" i="1" dirty="0">
                <a:latin typeface="Tahoma" pitchFamily="34" charset="0"/>
                <a:cs typeface="Tahoma" pitchFamily="34" charset="0"/>
              </a:rPr>
              <a:t>A 10,000 hours modeling and simulation project by the research department of a major automotive manufacturer has been re-produced in merely 45 minutes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a:t>Increased Productivity</a:t>
            </a:r>
            <a:endParaRPr lang="en-US" dirty="0" smtClean="0"/>
          </a:p>
        </p:txBody>
      </p:sp>
      <p:sp>
        <p:nvSpPr>
          <p:cNvPr id="16388" name="Rectangle 4"/>
          <p:cNvSpPr>
            <a:spLocks noChangeArrowheads="1"/>
          </p:cNvSpPr>
          <p:nvPr/>
        </p:nvSpPr>
        <p:spPr bwMode="auto">
          <a:xfrm>
            <a:off x="533400" y="2305050"/>
            <a:ext cx="4651375"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spcBef>
                <a:spcPct val="100000"/>
              </a:spcBef>
              <a:buFontTx/>
              <a:buChar char="–"/>
            </a:pPr>
            <a:r>
              <a:rPr lang="en-US" sz="2400" dirty="0"/>
              <a:t>Major Time Saving</a:t>
            </a:r>
          </a:p>
          <a:p>
            <a:pPr marL="742950" lvl="1" indent="-285750">
              <a:spcBef>
                <a:spcPct val="100000"/>
              </a:spcBef>
              <a:buFontTx/>
              <a:buChar char="–"/>
            </a:pPr>
            <a:r>
              <a:rPr lang="en-US" sz="2400" dirty="0" smtClean="0"/>
              <a:t>Better Understanding</a:t>
            </a:r>
            <a:endParaRPr lang="en-US" sz="2400" dirty="0"/>
          </a:p>
        </p:txBody>
      </p:sp>
      <p:sp>
        <p:nvSpPr>
          <p:cNvPr id="16390" name="Text Box 6"/>
          <p:cNvSpPr txBox="1">
            <a:spLocks noChangeArrowheads="1"/>
          </p:cNvSpPr>
          <p:nvPr/>
        </p:nvSpPr>
        <p:spPr bwMode="auto">
          <a:xfrm>
            <a:off x="5762625" y="2846388"/>
            <a:ext cx="4318892" cy="125888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100">
                <a:solidFill>
                  <a:schemeClr val="tx1"/>
                </a:solidFill>
                <a:latin typeface="Swis721 BlkCn BT" pitchFamily="34" charset="0"/>
                <a:cs typeface="Arial" charset="0"/>
              </a:defRPr>
            </a:lvl1pPr>
            <a:lvl2pPr marL="742950" indent="-285750" eaLnBrk="0" hangingPunct="0">
              <a:defRPr sz="2100">
                <a:solidFill>
                  <a:schemeClr val="tx1"/>
                </a:solidFill>
                <a:latin typeface="Swis721 BlkCn BT" pitchFamily="34" charset="0"/>
                <a:cs typeface="Arial" charset="0"/>
              </a:defRPr>
            </a:lvl2pPr>
            <a:lvl3pPr marL="1143000" indent="-228600" eaLnBrk="0" hangingPunct="0">
              <a:defRPr sz="2100">
                <a:solidFill>
                  <a:schemeClr val="tx1"/>
                </a:solidFill>
                <a:latin typeface="Swis721 BlkCn BT" pitchFamily="34" charset="0"/>
                <a:cs typeface="Arial" charset="0"/>
              </a:defRPr>
            </a:lvl3pPr>
            <a:lvl4pPr marL="1600200" indent="-228600" eaLnBrk="0" hangingPunct="0">
              <a:defRPr sz="2100">
                <a:solidFill>
                  <a:schemeClr val="tx1"/>
                </a:solidFill>
                <a:latin typeface="Swis721 BlkCn BT" pitchFamily="34" charset="0"/>
                <a:cs typeface="Arial" charset="0"/>
              </a:defRPr>
            </a:lvl4pPr>
            <a:lvl5pPr marL="2057400" indent="-228600" eaLnBrk="0" hangingPunct="0">
              <a:defRPr sz="2100">
                <a:solidFill>
                  <a:schemeClr val="tx1"/>
                </a:solidFill>
                <a:latin typeface="Swis721 BlkCn BT" pitchFamily="34" charset="0"/>
                <a:cs typeface="Arial" charset="0"/>
              </a:defRPr>
            </a:lvl5pPr>
            <a:lvl6pPr marL="2514600" indent="-228600" eaLnBrk="0" fontAlgn="base" hangingPunct="0">
              <a:spcBef>
                <a:spcPct val="0"/>
              </a:spcBef>
              <a:spcAft>
                <a:spcPct val="0"/>
              </a:spcAft>
              <a:defRPr sz="2100">
                <a:solidFill>
                  <a:schemeClr val="tx1"/>
                </a:solidFill>
                <a:latin typeface="Swis721 BlkCn BT" pitchFamily="34" charset="0"/>
                <a:cs typeface="Arial" charset="0"/>
              </a:defRPr>
            </a:lvl6pPr>
            <a:lvl7pPr marL="2971800" indent="-228600" eaLnBrk="0" fontAlgn="base" hangingPunct="0">
              <a:spcBef>
                <a:spcPct val="0"/>
              </a:spcBef>
              <a:spcAft>
                <a:spcPct val="0"/>
              </a:spcAft>
              <a:defRPr sz="2100">
                <a:solidFill>
                  <a:schemeClr val="tx1"/>
                </a:solidFill>
                <a:latin typeface="Swis721 BlkCn BT" pitchFamily="34" charset="0"/>
                <a:cs typeface="Arial" charset="0"/>
              </a:defRPr>
            </a:lvl7pPr>
            <a:lvl8pPr marL="3429000" indent="-228600" eaLnBrk="0" fontAlgn="base" hangingPunct="0">
              <a:spcBef>
                <a:spcPct val="0"/>
              </a:spcBef>
              <a:spcAft>
                <a:spcPct val="0"/>
              </a:spcAft>
              <a:defRPr sz="2100">
                <a:solidFill>
                  <a:schemeClr val="tx1"/>
                </a:solidFill>
                <a:latin typeface="Swis721 BlkCn BT" pitchFamily="34" charset="0"/>
                <a:cs typeface="Arial" charset="0"/>
              </a:defRPr>
            </a:lvl8pPr>
            <a:lvl9pPr marL="3886200" indent="-228600" eaLnBrk="0" fontAlgn="base" hangingPunct="0">
              <a:spcBef>
                <a:spcPct val="0"/>
              </a:spcBef>
              <a:spcAft>
                <a:spcPct val="0"/>
              </a:spcAft>
              <a:defRPr sz="2100">
                <a:solidFill>
                  <a:schemeClr val="tx1"/>
                </a:solidFill>
                <a:latin typeface="Swis721 BlkCn BT" pitchFamily="34" charset="0"/>
                <a:cs typeface="Arial" charset="0"/>
              </a:defRPr>
            </a:lvl9pPr>
          </a:lstStyle>
          <a:p>
            <a:pPr algn="just">
              <a:spcBef>
                <a:spcPct val="50000"/>
              </a:spcBef>
            </a:pPr>
            <a:r>
              <a:rPr lang="en-US" sz="1600" i="1" dirty="0">
                <a:latin typeface="Tahoma" pitchFamily="34" charset="0"/>
                <a:cs typeface="Tahoma" pitchFamily="34" charset="0"/>
              </a:rPr>
              <a:t>Smart documents embedding natural clear mathematical notations, text and graphics explanations rather than cryptic programmatic code.</a:t>
            </a:r>
          </a:p>
        </p:txBody>
      </p:sp>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421" y="4737323"/>
            <a:ext cx="390525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043" y="4737323"/>
            <a:ext cx="3905250"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bwMode="auto">
          <a:xfrm>
            <a:off x="2942567" y="5041257"/>
            <a:ext cx="720080" cy="0"/>
          </a:xfrm>
          <a:prstGeom prst="straightConnector1">
            <a:avLst/>
          </a:prstGeom>
          <a:solidFill>
            <a:schemeClr val="accent1"/>
          </a:solidFill>
          <a:ln w="38100" cap="flat" cmpd="sng" algn="ctr">
            <a:solidFill>
              <a:schemeClr val="tx1"/>
            </a:solidFill>
            <a:prstDash val="solid"/>
            <a:bevel/>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104" name="Picture 8" descr="D:\Users\omer\Maple\Marketing\Media_&amp;_Graphics\Elements\Maple\SS.StoneThrowing.Plot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5293" y="4248522"/>
            <a:ext cx="2717800" cy="180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773406"/>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Swis721 Hv BT"/>
        <a:ea typeface=""/>
        <a:cs typeface="Arial"/>
      </a:majorFont>
      <a:minorFont>
        <a:latin typeface="Swis721 BlkCn B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69975" rtl="0" eaLnBrk="1" fontAlgn="base" latinLnBrk="0" hangingPunct="1">
          <a:lnSpc>
            <a:spcPct val="100000"/>
          </a:lnSpc>
          <a:spcBef>
            <a:spcPct val="0"/>
          </a:spcBef>
          <a:spcAft>
            <a:spcPct val="0"/>
          </a:spcAft>
          <a:buClrTx/>
          <a:buSzTx/>
          <a:buFontTx/>
          <a:buNone/>
          <a:tabLst/>
          <a:defRPr kumimoji="0" lang="en-US" sz="2100" b="0" i="0" u="none" strike="noStrike" cap="none" normalizeH="0" baseline="0" smtClean="0">
            <a:ln>
              <a:noFill/>
            </a:ln>
            <a:solidFill>
              <a:schemeClr val="tx1"/>
            </a:solidFill>
            <a:effectLst/>
            <a:latin typeface="Swis721 BlkCn BT"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69975" rtl="0" eaLnBrk="1" fontAlgn="base" latinLnBrk="0" hangingPunct="1">
          <a:lnSpc>
            <a:spcPct val="100000"/>
          </a:lnSpc>
          <a:spcBef>
            <a:spcPct val="0"/>
          </a:spcBef>
          <a:spcAft>
            <a:spcPct val="0"/>
          </a:spcAft>
          <a:buClrTx/>
          <a:buSzTx/>
          <a:buFontTx/>
          <a:buNone/>
          <a:tabLst/>
          <a:defRPr kumimoji="0" lang="en-US" sz="2100" b="0" i="0" u="none" strike="noStrike" cap="none" normalizeH="0" baseline="0" smtClean="0">
            <a:ln>
              <a:noFill/>
            </a:ln>
            <a:solidFill>
              <a:schemeClr val="tx1"/>
            </a:solidFill>
            <a:effectLst/>
            <a:latin typeface="Swis721 BlkCn BT" pitchFamily="34" charset="0"/>
            <a:cs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Swis721 Blk BT"/>
        <a:ea typeface=""/>
        <a:cs typeface="Arial"/>
      </a:majorFont>
      <a:minorFont>
        <a:latin typeface="Swis721 Blk B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69975" rtl="0" eaLnBrk="1" fontAlgn="base" latinLnBrk="0" hangingPunct="1">
          <a:lnSpc>
            <a:spcPct val="100000"/>
          </a:lnSpc>
          <a:spcBef>
            <a:spcPct val="0"/>
          </a:spcBef>
          <a:spcAft>
            <a:spcPct val="0"/>
          </a:spcAft>
          <a:buClrTx/>
          <a:buSzTx/>
          <a:buFontTx/>
          <a:buNone/>
          <a:tabLst/>
          <a:defRPr kumimoji="0" lang="en-US" sz="2100" b="0" i="0" u="none" strike="noStrike" cap="none" normalizeH="0" baseline="0" smtClean="0">
            <a:ln>
              <a:noFill/>
            </a:ln>
            <a:solidFill>
              <a:schemeClr val="tx1"/>
            </a:solidFill>
            <a:effectLst/>
            <a:latin typeface="Swis721 BlkCn BT"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69975" rtl="0" eaLnBrk="1" fontAlgn="base" latinLnBrk="0" hangingPunct="1">
          <a:lnSpc>
            <a:spcPct val="100000"/>
          </a:lnSpc>
          <a:spcBef>
            <a:spcPct val="0"/>
          </a:spcBef>
          <a:spcAft>
            <a:spcPct val="0"/>
          </a:spcAft>
          <a:buClrTx/>
          <a:buSzTx/>
          <a:buFontTx/>
          <a:buNone/>
          <a:tabLst/>
          <a:defRPr kumimoji="0" lang="en-US" sz="2100" b="0" i="0" u="none" strike="noStrike" cap="none" normalizeH="0" baseline="0" smtClean="0">
            <a:ln>
              <a:noFill/>
            </a:ln>
            <a:solidFill>
              <a:schemeClr val="tx1"/>
            </a:solidFill>
            <a:effectLst/>
            <a:latin typeface="Swis721 BlkCn BT" pitchFamily="34" charset="0"/>
            <a:cs typeface="Arial"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7565</TotalTime>
  <Words>1221</Words>
  <Application>Microsoft Office PowerPoint</Application>
  <PresentationFormat>Custom</PresentationFormat>
  <Paragraphs>180</Paragraphs>
  <Slides>28</Slides>
  <Notes>11</Notes>
  <HiddenSlides>3</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31" baseType="lpstr">
      <vt:lpstr>Custom Design</vt:lpstr>
      <vt:lpstr>1_Custom Design</vt:lpstr>
      <vt:lpstr>Designer Drawing</vt:lpstr>
      <vt:lpstr>Welcome</vt:lpstr>
      <vt:lpstr>What is          ?</vt:lpstr>
      <vt:lpstr>Before           </vt:lpstr>
      <vt:lpstr>Before          10</vt:lpstr>
      <vt:lpstr>        Document Interface</vt:lpstr>
      <vt:lpstr>           Toolchain</vt:lpstr>
      <vt:lpstr>Why           ?</vt:lpstr>
      <vt:lpstr>Increased Productivity</vt:lpstr>
      <vt:lpstr>Increased Productivity</vt:lpstr>
      <vt:lpstr>Increased Productivity</vt:lpstr>
      <vt:lpstr>Increased Productivity</vt:lpstr>
      <vt:lpstr>Increased Productivity</vt:lpstr>
      <vt:lpstr>Using           …</vt:lpstr>
      <vt:lpstr>Ease of Use</vt:lpstr>
      <vt:lpstr>Ease of Use</vt:lpstr>
      <vt:lpstr>Ease of Use</vt:lpstr>
      <vt:lpstr>Ease of Use</vt:lpstr>
      <vt:lpstr>Ease of Use</vt:lpstr>
      <vt:lpstr>Ease of Use</vt:lpstr>
      <vt:lpstr>        ’s Availability and Distribution</vt:lpstr>
      <vt:lpstr>Availability</vt:lpstr>
      <vt:lpstr>Market Distribution</vt:lpstr>
      <vt:lpstr>Legal Issues</vt:lpstr>
      <vt:lpstr>Performance and Range of Application</vt:lpstr>
      <vt:lpstr>Connectivity</vt:lpstr>
      <vt:lpstr>Further Expansion Toolboxes</vt:lpstr>
      <vt:lpstr>Contact</vt:lpstr>
      <vt:lpstr>Live Demonstration</vt:lpstr>
    </vt:vector>
  </TitlesOfParts>
  <Company>DigiSec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Omer</dc:creator>
  <cp:lastModifiedBy>Omer</cp:lastModifiedBy>
  <cp:revision>88</cp:revision>
  <dcterms:created xsi:type="dcterms:W3CDTF">2010-07-20T16:17:25Z</dcterms:created>
  <dcterms:modified xsi:type="dcterms:W3CDTF">2014-06-11T11:20:32Z</dcterms:modified>
</cp:coreProperties>
</file>